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5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6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7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8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9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0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11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notesSlides/notesSlide12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13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notesSlides/notesSlide14.xml" ContentType="application/vnd.openxmlformats-officedocument.presentationml.notesSlide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5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notesSlides/notesSlide16.xml" ContentType="application/vnd.openxmlformats-officedocument.presentationml.notesSlide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notesSlides/notesSlide17.xml" ContentType="application/vnd.openxmlformats-officedocument.presentationml.notesSlide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notesSlides/notesSlide18.xml" ContentType="application/vnd.openxmlformats-officedocument.presentationml.notesSlide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notesSlides/notesSlide19.xml" ContentType="application/vnd.openxmlformats-officedocument.presentationml.notesSlide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notesSlides/notesSlide20.xml" ContentType="application/vnd.openxmlformats-officedocument.presentationml.notesSlide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notesSlides/notesSlide21.xml" ContentType="application/vnd.openxmlformats-officedocument.presentationml.notesSlide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notesSlides/notesSlide22.xml" ContentType="application/vnd.openxmlformats-officedocument.presentationml.notesSlide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notesSlides/notesSlide23.xml" ContentType="application/vnd.openxmlformats-officedocument.presentationml.notesSlide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notesSlides/notesSlide24.xml" ContentType="application/vnd.openxmlformats-officedocument.presentationml.notesSlide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notesSlides/notesSlide25.xml" ContentType="application/vnd.openxmlformats-officedocument.presentationml.notesSlide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notesSlides/notesSlide26.xml" ContentType="application/vnd.openxmlformats-officedocument.presentationml.notesSlide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notesSlides/notesSlide27.xml" ContentType="application/vnd.openxmlformats-officedocument.presentationml.notesSlide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notesSlides/notesSlide28.xml" ContentType="application/vnd.openxmlformats-officedocument.presentationml.notesSlide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notesSlides/notesSlide29.xml" ContentType="application/vnd.openxmlformats-officedocument.presentationml.notesSlide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notesSlides/notesSlide30.xml" ContentType="application/vnd.openxmlformats-officedocument.presentationml.notesSlide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notesSlides/notesSlide31.xml" ContentType="application/vnd.openxmlformats-officedocument.presentationml.notesSlide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notesSlides/notesSlide32.xml" ContentType="application/vnd.openxmlformats-officedocument.presentationml.notesSlide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notesSlides/notesSlide33.xml" ContentType="application/vnd.openxmlformats-officedocument.presentationml.notesSlide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notesSlides/notesSlide34.xml" ContentType="application/vnd.openxmlformats-officedocument.presentationml.notesSlide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notesSlides/notesSlide35.xml" ContentType="application/vnd.openxmlformats-officedocument.presentationml.notesSlide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4"/>
    <p:sldMasterId id="2147483866" r:id="rId5"/>
    <p:sldMasterId id="2147483843" r:id="rId6"/>
  </p:sldMasterIdLst>
  <p:notesMasterIdLst>
    <p:notesMasterId r:id="rId43"/>
  </p:notesMasterIdLst>
  <p:handoutMasterIdLst>
    <p:handoutMasterId r:id="rId44"/>
  </p:handoutMasterIdLst>
  <p:sldIdLst>
    <p:sldId id="256" r:id="rId7"/>
    <p:sldId id="330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2" r:id="rId21"/>
    <p:sldId id="374" r:id="rId22"/>
    <p:sldId id="376" r:id="rId23"/>
    <p:sldId id="375" r:id="rId24"/>
    <p:sldId id="377" r:id="rId25"/>
    <p:sldId id="378" r:id="rId26"/>
    <p:sldId id="379" r:id="rId27"/>
    <p:sldId id="380" r:id="rId28"/>
    <p:sldId id="382" r:id="rId29"/>
    <p:sldId id="381" r:id="rId30"/>
    <p:sldId id="383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294" r:id="rId42"/>
  </p:sldIdLst>
  <p:sldSz cx="9144000" cy="5143500" type="screen16x9"/>
  <p:notesSz cx="6858000" cy="9144000"/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templates" id="{7DD0B69D-9948-46F3-B07D-8BF81D90CAFD}">
          <p14:sldIdLst>
            <p14:sldId id="256"/>
            <p14:sldId id="330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2"/>
            <p14:sldId id="374"/>
            <p14:sldId id="376"/>
            <p14:sldId id="375"/>
            <p14:sldId id="377"/>
            <p14:sldId id="378"/>
            <p14:sldId id="379"/>
            <p14:sldId id="380"/>
            <p14:sldId id="382"/>
            <p14:sldId id="381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D74"/>
    <a:srgbClr val="1F7791"/>
    <a:srgbClr val="10746A"/>
    <a:srgbClr val="EC008C"/>
    <a:srgbClr val="2DB8C5"/>
    <a:srgbClr val="73B82B"/>
    <a:srgbClr val="F18500"/>
    <a:srgbClr val="8D3786"/>
    <a:srgbClr val="CDA60C"/>
    <a:srgbClr val="2DB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c:rich>
      </c:tx>
      <c:layout>
        <c:manualLayout>
          <c:xMode val="edge"/>
          <c:yMode val="edge"/>
          <c:x val="0.30859996977948773"/>
          <c:y val="1.446726273736742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5009355875836059E-2"/>
          <c:y val="0.13986788302602043"/>
          <c:w val="0.67931177666812181"/>
          <c:h val="0.7602155399221592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CA9-4D25-9A08-E785591F912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A9-4D25-9A08-E785591F912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CA9-4D25-9A08-E785591F912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CA9-4D25-9A08-E785591F912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CA9-4D25-9A08-E785591F912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CA9-4D25-9A08-E785591F912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CA9-4D25-9A08-E785591F912F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CA9-4D25-9A08-E785591F91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69977572318967052"/>
          <c:y val="0.1928179891354784"/>
          <c:w val="0.30022436435136202"/>
          <c:h val="0.652836048290867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c:rich>
      </c:tx>
      <c:layout>
        <c:manualLayout>
          <c:xMode val="edge"/>
          <c:yMode val="edge"/>
          <c:x val="0.34416114174553275"/>
          <c:y val="1.40625433274614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7531567990058079E-2"/>
          <c:y val="0.11931885404850991"/>
          <c:w val="0.63197913902634784"/>
          <c:h val="0.65308987739149349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51-495A-8996-44DF7C239E0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51-495A-8996-44DF7C239E0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51-495A-8996-44DF7C239E0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51-495A-8996-44DF7C239E0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151-495A-8996-44DF7C239E0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151-495A-8996-44DF7C239E0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151-495A-8996-44DF7C239E04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0.5</c:v>
                </c:pt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4.5</c:v>
                </c:pt>
                <c:pt idx="5">
                  <c:v>5.5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151-495A-8996-44DF7C239E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53237616"/>
        <c:axId val="774982448"/>
      </c:barChart>
      <c:valAx>
        <c:axId val="7749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Frutiger 55 Roman" pitchFamily="2" charset="0"/>
                <a:ea typeface="+mn-ea"/>
                <a:cs typeface="+mn-cs"/>
              </a:defRPr>
            </a:pPr>
            <a:endParaRPr lang="en-US"/>
          </a:p>
        </c:txPr>
        <c:crossAx val="853237616"/>
        <c:crosses val="autoZero"/>
        <c:crossBetween val="between"/>
      </c:valAx>
      <c:catAx>
        <c:axId val="853237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6350" cap="flat" cmpd="sng" algn="ctr">
            <a:solidFill>
              <a:schemeClr val="dk1"/>
            </a:solidFill>
            <a:prstDash val="solid"/>
            <a:miter lim="800000"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9824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2056497372130657"/>
          <c:y val="0.23026675851480399"/>
          <c:w val="0.24631125718087762"/>
          <c:h val="0.606979607086511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c:rich>
      </c:tx>
      <c:layout>
        <c:manualLayout>
          <c:xMode val="edge"/>
          <c:yMode val="edge"/>
          <c:x val="0.39648043799212601"/>
          <c:y val="1.40624991349348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017085530237922"/>
          <c:y val="0.11931885404850991"/>
          <c:w val="0.59848297447332355"/>
          <c:h val="0.80052066313077841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79-46EC-ACD0-05064C0E4F1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79-46EC-ACD0-05064C0E4F1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79-46EC-ACD0-05064C0E4F1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E79-46EC-ACD0-05064C0E4F1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E79-46EC-ACD0-05064C0E4F1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E79-46EC-ACD0-05064C0E4F1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E79-46EC-ACD0-05064C0E4F15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E79-46EC-ACD0-05064C0E4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9"/>
        <c:axId val="853237616"/>
        <c:axId val="774982448"/>
      </c:barChart>
      <c:valAx>
        <c:axId val="774982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Frutiger 55 Roman" pitchFamily="2" charset="0"/>
                <a:ea typeface="+mn-ea"/>
                <a:cs typeface="+mn-cs"/>
              </a:defRPr>
            </a:pPr>
            <a:endParaRPr lang="en-US"/>
          </a:p>
        </c:txPr>
        <c:crossAx val="853237616"/>
        <c:crosses val="autoZero"/>
        <c:crossBetween val="between"/>
      </c:valAx>
      <c:catAx>
        <c:axId val="8532376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7749824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2396512040726835"/>
          <c:y val="9.6391868962480462E-2"/>
          <c:w val="0.2760348679438433"/>
          <c:h val="0.809237306362179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9664FB5-82AF-48A4-80F1-9AEEE0DF4B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F0742E-D5E1-4FF3-A442-958EA2A786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066F8-4FE9-4315-A56E-3EA256F5907F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2F771-FAFF-4FF6-AE5C-96F43E8CB7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B88F3-0CB9-4921-9214-BFA9C4B808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73B9F-E786-4DE9-B054-AF2D3B6423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115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2.247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2646.98975"/>
      <inkml:brushProperty name="anchorY" value="2517.01685"/>
      <inkml:brushProperty name="scaleFactor" value="0.5"/>
    </inkml:brush>
  </inkml:definitions>
  <inkml:trace contextRef="#ctx0" brushRef="#br0">10 0 1375 0 0,'0'0'0'0'0,"0"0"128"0"0,1 0-149 0 0,0 0 350 0 0,0 0 283 0 0,1 0-413 0 0,0 0 192 0 0,0 0 350 0 0,0 0-513 0 0,0 1-41 0 0,-1-1-43 0 0,0 0-27 0 0,-2 2-4 0 0,-1-1-131 0 0,0 1 36 0 0,-1 0-139 0 0,0 0-208 0 0,-1 1 229 0 0,0 0 101 0 0,1 0-28 0 0,1 0 27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49.00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15 1 919 0 0,'0'0'0'0'0,"0"0"80"0"0,0 0-93 0 0,-1 1 362 0 0,1-1 321 0 0,-1 1 111 0 0,0 0 260 0 0,0 0-642 0 0,-1 1 150 0 0,0 0 445 0 0,0 0-688 0 0,0 0 2 0 0,0 0 203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263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320.70264"/>
      <inkml:brushProperty name="anchorY" value="1269.15466"/>
      <inkml:brushProperty name="scaleFactor" value="0.5"/>
    </inkml:brush>
  </inkml:definitions>
  <inkml:trace contextRef="#ctx0" brushRef="#br0">30 49 1327 0 0,'0'0'0'0'0,"0"0"120"0"0,0-2-140 0 0,1-1 40 0 0,-1 0 335 0 0,2-1 430 0 0,-1-1-530 0 0,1 1 264 0 0,1-2 451 0 0,0-1-431 0 0,-1 1-271 0 0,0 1-68 0 0,-1 2-205 0 0,-3 2 31 0 0,-1 4-324 0 0,-2 1-280 0 0,-2 3 314 0 0,-1 1 287 0 0,0-1-82 0 0,1-1 59 0 0,0-2-4879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0.192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652.41656"/>
      <inkml:brushProperty name="anchorY" value="620.38525"/>
      <inkml:brushProperty name="scaleFactor" value="0.5"/>
    </inkml:brush>
  </inkml:definitions>
  <inkml:trace contextRef="#ctx0" brushRef="#br0">30 14 455 0 0,'0'0'0'0'0,"-1"-1"184"0"0,0 0 196 0 0,-1 0-261 0 0,1 0 450 0 0,0 0-58 0 0,0 0 49 0 0,0 1 603 0 0,-1-1-271 0 0,1 0 68 0 0,-2 0 456 0 0,1 0-1304 0 0,0 0 734 0 0,0 0-635 0 0,-1 0-116 0 0,1 1-70 0 0,0-1-2 0 0,-1 1-259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36:51.791"/>
    </inkml:context>
    <inkml:brush xml:id="br0">
      <inkml:brushProperty name="width" value="0.025" units="cm"/>
      <inkml:brushProperty name="height" value="0.025" units="cm"/>
      <inkml:brushProperty name="color" value="#BB5B18"/>
      <inkml:brushProperty name="inkEffects" value="bronze"/>
      <inkml:brushProperty name="anchorX" value="1985.26807"/>
      <inkml:brushProperty name="anchorY" value="1914.22668"/>
      <inkml:brushProperty name="scaleFactor" value="0.5"/>
    </inkml:brush>
  </inkml:definitions>
  <inkml:trace contextRef="#ctx0" brushRef="#br0">28 0 1839 0 0,'0'0'0'0'0,"0"0"160"0"0,1 1-186 0 0,-1-1 444 0 0,1 0 338 0 0,-1 1-61 0 0,1 1 72 0 0,-2 0-290 0 0,0 2-317 0 0,-2-1-39 0 0,0 0-118 0 0,-1 0 85 0 0,0 0-35 0 0,1-1-63 0 0,-1 0 20 0 0,1-1-206 0 0,0 0 56 0 0,1 0-28 0 0,3 1-2484 0 0,-1-1 1551 0 0,0 0-204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6F77-CFCE-A445-8E2C-54D16F9EECCC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42D00-D33B-6747-961F-9152114FB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0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41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22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56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24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14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82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97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40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78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17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12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21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02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88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03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145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0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32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3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614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1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86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97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426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920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74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719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668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03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80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17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51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52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18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Cover 1"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page – </a:t>
            </a:r>
            <a:br>
              <a:rPr lang="en-US"/>
            </a:br>
            <a:r>
              <a:rPr lang="en-US"/>
              <a:t>Arial Bold 40pt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401044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C74048-C75E-FD4A-A2F0-C36E16C2A3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79950" y="1311276"/>
            <a:ext cx="4186238" cy="2791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9950" y="4176072"/>
            <a:ext cx="4186238" cy="879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9E275-0734-425E-938B-16131D4657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4385404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8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C74048-C75E-FD4A-A2F0-C36E16C2A3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67512" y="1311276"/>
            <a:ext cx="2098675" cy="27737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2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2840F-CF0A-4B0C-876C-214741C519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6447286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80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9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67512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D51F31A-86D2-8C4F-A1A9-C88372B37B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67513" y="1311274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1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67513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39CEF63-09E5-47AB-B122-292E3DA726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6447286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49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E942392-5A1D-4B43-9FC3-CF83A59FC53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67513" y="1311275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1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67513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67512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5E523E2-4C7B-424A-8715-BA3BD5E8B9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4288564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3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767513" y="1322601"/>
            <a:ext cx="2098675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67512" y="417795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16A11E-B4A5-4F26-9049-F166D72D62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4288564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23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4305300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4305302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778626" y="2877213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8624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1A76B9A-C73D-41F4-848B-7B422BD254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4288564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0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 column text + image +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02847" y="1322601"/>
            <a:ext cx="2763341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02847" y="4177950"/>
            <a:ext cx="2763341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B742EC7-0905-4619-9932-945C15BD9F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44721" y="1311275"/>
            <a:ext cx="285455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 marL="457200" indent="0">
              <a:buFont typeface="Arial" panose="020B0604020202020204" pitchFamily="34" charset="0"/>
              <a:buNone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9734A-FE59-489D-8235-3CE5E3DE21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6595" y="1311275"/>
            <a:ext cx="285455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19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 column text +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496620" y="1309603"/>
            <a:ext cx="6380681" cy="28083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96620" y="4176072"/>
            <a:ext cx="638068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C490C0-3F42-428E-9663-C0315B61F1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212629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45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ero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7339" y="1322601"/>
            <a:ext cx="8578850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177950"/>
            <a:ext cx="857885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34615912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79400" y="250826"/>
            <a:ext cx="8597901" cy="38671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177950"/>
            <a:ext cx="857885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</p:spTree>
    <p:extLst>
      <p:ext uri="{BB962C8B-B14F-4D97-AF65-F5344CB8AC3E}">
        <p14:creationId xmlns:p14="http://schemas.microsoft.com/office/powerpoint/2010/main" val="2436586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12000">
              <a:srgbClr val="1C3D74"/>
            </a:gs>
            <a:gs pos="100000">
              <a:srgbClr val="2DB8C5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page – </a:t>
            </a:r>
            <a:br>
              <a:rPr lang="en-US"/>
            </a:br>
            <a:r>
              <a:rPr lang="en-US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2803259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203484" y="1234649"/>
            <a:ext cx="2219675" cy="1349665"/>
            <a:chOff x="1985262" y="1786188"/>
            <a:chExt cx="3594613" cy="25795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rgbClr val="2DB8C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5" cy="10321"/>
            </a:xfrm>
            <a:prstGeom prst="line">
              <a:avLst/>
            </a:prstGeom>
            <a:ln w="28575">
              <a:solidFill>
                <a:srgbClr val="2DB8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1"/>
              <a:ext cx="3594613" cy="864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2DB8C5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>
                  <a:solidFill>
                    <a:srgbClr val="2DB8C5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3299430" y="1210655"/>
            <a:ext cx="2156489" cy="1349665"/>
            <a:chOff x="1985262" y="1786188"/>
            <a:chExt cx="3594613" cy="25795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526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rgbClr val="8D37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6" cy="10321"/>
            </a:xfrm>
            <a:prstGeom prst="line">
              <a:avLst/>
            </a:prstGeom>
            <a:ln w="28575">
              <a:solidFill>
                <a:srgbClr val="8D37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8D3786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>
                  <a:solidFill>
                    <a:srgbClr val="8D3786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6395376" y="1210655"/>
            <a:ext cx="2184743" cy="1349665"/>
            <a:chOff x="1985262" y="1786188"/>
            <a:chExt cx="3594613" cy="25795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526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rgbClr val="107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4" cy="10321"/>
            </a:xfrm>
            <a:prstGeom prst="line">
              <a:avLst/>
            </a:prstGeom>
            <a:ln w="28575">
              <a:solidFill>
                <a:srgbClr val="1074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10746A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>
                  <a:solidFill>
                    <a:srgbClr val="10746A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1800890" y="2785639"/>
            <a:ext cx="2268189" cy="1349665"/>
            <a:chOff x="1985262" y="1786188"/>
            <a:chExt cx="3594613" cy="25795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rgbClr val="F185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5" cy="10321"/>
            </a:xfrm>
            <a:prstGeom prst="line">
              <a:avLst/>
            </a:prstGeom>
            <a:ln w="28575">
              <a:solidFill>
                <a:srgbClr val="F18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F18500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>
                  <a:solidFill>
                    <a:srgbClr val="F18500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4949634" y="2785639"/>
            <a:ext cx="2289366" cy="1349665"/>
            <a:chOff x="1985262" y="1786188"/>
            <a:chExt cx="3594613" cy="25795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3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rgbClr val="73B82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71937"/>
              <a:ext cx="3407805" cy="10321"/>
            </a:xfrm>
            <a:prstGeom prst="line">
              <a:avLst/>
            </a:prstGeom>
            <a:ln w="28575">
              <a:solidFill>
                <a:srgbClr val="73B8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73B82B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>
                  <a:solidFill>
                    <a:srgbClr val="73B82B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sp>
        <p:nvSpPr>
          <p:cNvPr id="2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11096"/>
            <a:ext cx="8672097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2476875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348A56A-D03E-7C4E-AE8E-F896E6A5A11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6463332"/>
              </p:ext>
            </p:extLst>
          </p:nvPr>
        </p:nvGraphicFramePr>
        <p:xfrm>
          <a:off x="2925649" y="1218723"/>
          <a:ext cx="4923808" cy="3149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91CD518-0B4F-4DDD-8245-74B5057E96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229662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01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DE844C2-66A4-7347-BB76-EF1AA2EFEA8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44693725"/>
              </p:ext>
            </p:extLst>
          </p:nvPr>
        </p:nvGraphicFramePr>
        <p:xfrm>
          <a:off x="3380198" y="1259540"/>
          <a:ext cx="5003514" cy="3295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6BE319-1C15-41CC-A596-E46D2BF7CC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229662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13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F8E69A5-8A32-3B48-8662-8A79DC2E092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268563056"/>
              </p:ext>
            </p:extLst>
          </p:nvPr>
        </p:nvGraphicFramePr>
        <p:xfrm>
          <a:off x="2586555" y="1209354"/>
          <a:ext cx="5804951" cy="302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0285F8-6946-46F6-9325-70AD32F1D6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229662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26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FD6674-8208-4117-92B8-8BA50FAB180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66213361"/>
              </p:ext>
            </p:extLst>
          </p:nvPr>
        </p:nvGraphicFramePr>
        <p:xfrm>
          <a:off x="287338" y="1689652"/>
          <a:ext cx="7137192" cy="110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532">
                  <a:extLst>
                    <a:ext uri="{9D8B030D-6E8A-4147-A177-3AD203B41FA5}">
                      <a16:colId xmlns:a16="http://schemas.microsoft.com/office/drawing/2014/main" val="3822116847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1796008628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879958063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650332254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035283889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2593290401"/>
                    </a:ext>
                  </a:extLst>
                </a:gridCol>
              </a:tblGrid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latin typeface="+mj-lt"/>
                        </a:rPr>
                        <a:t>XXXXXXXXXXXXX</a:t>
                      </a: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</a:t>
                      </a:r>
                      <a:endParaRPr lang="en-US" sz="800"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180098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55196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887121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9189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5AC98B-3184-4158-8DB1-FD0896BAEA5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48348035"/>
              </p:ext>
            </p:extLst>
          </p:nvPr>
        </p:nvGraphicFramePr>
        <p:xfrm>
          <a:off x="287338" y="3153802"/>
          <a:ext cx="7137192" cy="110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532">
                  <a:extLst>
                    <a:ext uri="{9D8B030D-6E8A-4147-A177-3AD203B41FA5}">
                      <a16:colId xmlns:a16="http://schemas.microsoft.com/office/drawing/2014/main" val="3822116847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1796008628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879958063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650332254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035283889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2593290401"/>
                    </a:ext>
                  </a:extLst>
                </a:gridCol>
              </a:tblGrid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latin typeface="+mj-lt"/>
                        </a:rPr>
                        <a:t>XXXXXXXXXXXXX</a:t>
                      </a: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</a:t>
                      </a:r>
                      <a:endParaRPr lang="en-US" sz="800"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180098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55196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887121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91891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ABA65EC-BE67-47F1-855B-E0BFD2EA8C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867209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38335702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_Logo"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F016AB-50EC-D145-8FEE-4F74E8E3B1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26986" y="3228967"/>
            <a:ext cx="4335556" cy="11588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811C00-D549-464E-ADFA-3C1836754071}"/>
              </a:ext>
            </a:extLst>
          </p:cNvPr>
          <p:cNvSpPr txBox="1"/>
          <p:nvPr userDrawn="1"/>
        </p:nvSpPr>
        <p:spPr>
          <a:xfrm>
            <a:off x="3282511" y="1820461"/>
            <a:ext cx="2770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635927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_Logo"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F016AB-50EC-D145-8FEE-4F74E8E3B1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26986" y="1954745"/>
            <a:ext cx="4335556" cy="115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9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gradFill flip="none" rotWithShape="1">
          <a:gsLst>
            <a:gs pos="74000">
              <a:srgbClr val="10746A"/>
            </a:gs>
            <a:gs pos="18000">
              <a:srgbClr val="0096E3">
                <a:lumMod val="90000"/>
                <a:lumOff val="1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page – </a:t>
            </a:r>
            <a:br>
              <a:rPr lang="en-US"/>
            </a:br>
            <a:r>
              <a:rPr lang="en-US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319369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gradFill flip="none" rotWithShape="1">
          <a:gsLst>
            <a:gs pos="0">
              <a:srgbClr val="73B82B">
                <a:lumMod val="88000"/>
                <a:lumOff val="12000"/>
              </a:srgbClr>
            </a:gs>
            <a:gs pos="97312">
              <a:srgbClr val="10746A"/>
            </a:gs>
            <a:gs pos="59000">
              <a:srgbClr val="10746A">
                <a:lumMod val="94000"/>
                <a:lumOff val="6000"/>
              </a:srgbClr>
            </a:gs>
          </a:gsLst>
          <a:lin ang="1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page – </a:t>
            </a:r>
            <a:br>
              <a:rPr lang="en-US"/>
            </a:br>
            <a:r>
              <a:rPr lang="en-US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6607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gradFill>
          <a:gsLst>
            <a:gs pos="0">
              <a:srgbClr val="73B82B">
                <a:lumMod val="88000"/>
                <a:lumOff val="12000"/>
              </a:srgbClr>
            </a:gs>
            <a:gs pos="69000">
              <a:srgbClr val="2DB8C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page – </a:t>
            </a:r>
            <a:br>
              <a:rPr lang="en-US"/>
            </a:br>
            <a:r>
              <a:rPr lang="en-US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41877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gradFill flip="none" rotWithShape="1">
          <a:gsLst>
            <a:gs pos="85484">
              <a:srgbClr val="8D3786"/>
            </a:gs>
            <a:gs pos="19000">
              <a:srgbClr val="EC008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page – </a:t>
            </a:r>
            <a:br>
              <a:rPr lang="en-US"/>
            </a:br>
            <a:r>
              <a:rPr lang="en-US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05558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gradFill flip="none" rotWithShape="1">
          <a:gsLst>
            <a:gs pos="3226">
              <a:srgbClr val="8D3786"/>
            </a:gs>
            <a:gs pos="35000">
              <a:srgbClr val="8D3786"/>
            </a:gs>
            <a:gs pos="100000">
              <a:srgbClr val="F18500"/>
            </a:gs>
          </a:gsLst>
          <a:lin ang="19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page – </a:t>
            </a:r>
            <a:br>
              <a:rPr lang="en-US"/>
            </a:br>
            <a:r>
              <a:rPr lang="en-US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3086862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F9F98BB-2095-434E-97D1-3636B7E756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867209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F9F98BB-2095-434E-97D1-3636B7E756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4277455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C7A6F9-784D-428C-B9C4-650A70FFC0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0865" y="1311275"/>
            <a:ext cx="4277455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</p:txBody>
      </p:sp>
    </p:spTree>
    <p:extLst>
      <p:ext uri="{BB962C8B-B14F-4D97-AF65-F5344CB8AC3E}">
        <p14:creationId xmlns:p14="http://schemas.microsoft.com/office/powerpoint/2010/main" val="310220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016AB-50EC-D145-8FEE-4F74E8E3B1D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98188" y="373575"/>
            <a:ext cx="2489200" cy="6653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670BE8-3C46-EF4F-BC90-6793A5222276}"/>
              </a:ext>
            </a:extLst>
          </p:cNvPr>
          <p:cNvCxnSpPr/>
          <p:nvPr userDrawn="1"/>
        </p:nvCxnSpPr>
        <p:spPr>
          <a:xfrm>
            <a:off x="298188" y="4830791"/>
            <a:ext cx="856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7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50" r:id="rId2"/>
    <p:sldLayoutId id="2147483765" r:id="rId3"/>
    <p:sldLayoutId id="2147483766" r:id="rId4"/>
    <p:sldLayoutId id="2147483767" r:id="rId5"/>
    <p:sldLayoutId id="2147483768" r:id="rId6"/>
    <p:sldLayoutId id="2147483769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58" userDrawn="1">
          <p15:clr>
            <a:srgbClr val="F26B43"/>
          </p15:clr>
        </p15:guide>
        <p15:guide id="3" pos="176" userDrawn="1">
          <p15:clr>
            <a:srgbClr val="F26B43"/>
          </p15:clr>
        </p15:guide>
        <p15:guide id="4" orient="horz" pos="2981" userDrawn="1">
          <p15:clr>
            <a:srgbClr val="F26B43"/>
          </p15:clr>
        </p15:guide>
        <p15:guide id="5" pos="5585" userDrawn="1">
          <p15:clr>
            <a:srgbClr val="F26B43"/>
          </p15:clr>
        </p15:guide>
        <p15:guide id="6" orient="horz" pos="1620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  <p15:guide id="8" orient="horz" pos="690" userDrawn="1">
          <p15:clr>
            <a:srgbClr val="F26B43"/>
          </p15:clr>
        </p15:guide>
        <p15:guide id="9" orient="horz" pos="826" userDrawn="1">
          <p15:clr>
            <a:srgbClr val="F26B43"/>
          </p15:clr>
        </p15:guide>
        <p15:guide id="10" pos="2812" userDrawn="1">
          <p15:clr>
            <a:srgbClr val="F26B43"/>
          </p15:clr>
        </p15:guide>
        <p15:guide id="11" pos="2948" userDrawn="1">
          <p15:clr>
            <a:srgbClr val="F26B43"/>
          </p15:clr>
        </p15:guide>
        <p15:guide id="12" pos="1474" userDrawn="1">
          <p15:clr>
            <a:srgbClr val="F26B43"/>
          </p15:clr>
        </p15:guide>
        <p15:guide id="13" pos="4263" userDrawn="1">
          <p15:clr>
            <a:srgbClr val="F26B43"/>
          </p15:clr>
        </p15:guide>
        <p15:guide id="14" orient="horz" pos="2822" userDrawn="1">
          <p15:clr>
            <a:srgbClr val="F26B43"/>
          </p15:clr>
        </p15:guide>
        <p15:guide id="15" orient="horz" pos="275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3B30F1-BEAB-1D48-98D9-E0838B9BE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t="86937"/>
          <a:stretch/>
        </p:blipFill>
        <p:spPr>
          <a:xfrm>
            <a:off x="0" y="4471626"/>
            <a:ext cx="9144000" cy="671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74CA67-DD21-8043-AD24-58925882A109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98188" y="4539884"/>
            <a:ext cx="1760102" cy="4704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FACAD1-D0A6-9749-A5C6-07C38D8E6F7D}"/>
              </a:ext>
            </a:extLst>
          </p:cNvPr>
          <p:cNvSpPr txBox="1"/>
          <p:nvPr userDrawn="1"/>
        </p:nvSpPr>
        <p:spPr>
          <a:xfrm>
            <a:off x="7926850" y="4846638"/>
            <a:ext cx="93933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A98891B2-5225-5C40-A770-7C3A43B5E5B1}" type="slidenum">
              <a:rPr lang="en-US" sz="9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9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9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86">
          <p15:clr>
            <a:srgbClr val="F26B43"/>
          </p15:clr>
        </p15:guide>
        <p15:guide id="2" pos="18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46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8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13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customXml" Target="../ink/ink4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43.xml"/><Relationship Id="rId4" Type="http://schemas.openxmlformats.org/officeDocument/2006/relationships/customXml" Target="../ink/ink41.xml"/><Relationship Id="rId9" Type="http://schemas.openxmlformats.org/officeDocument/2006/relationships/image" Target="../media/image6.png"/><Relationship Id="rId14" Type="http://schemas.openxmlformats.org/officeDocument/2006/relationships/customXml" Target="../ink/ink4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13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customXml" Target="../ink/ink4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48.xml"/><Relationship Id="rId4" Type="http://schemas.openxmlformats.org/officeDocument/2006/relationships/customXml" Target="../ink/ink46.xml"/><Relationship Id="rId9" Type="http://schemas.openxmlformats.org/officeDocument/2006/relationships/image" Target="../media/image6.png"/><Relationship Id="rId14" Type="http://schemas.openxmlformats.org/officeDocument/2006/relationships/customXml" Target="../ink/ink5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13" Type="http://schemas.openxmlformats.org/officeDocument/2006/relationships/image" Target="../media/image8.png"/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openxmlformats.org/officeDocument/2006/relationships/customXml" Target="../ink/ink54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53.xml"/><Relationship Id="rId4" Type="http://schemas.openxmlformats.org/officeDocument/2006/relationships/customXml" Target="../ink/ink51.xml"/><Relationship Id="rId9" Type="http://schemas.openxmlformats.org/officeDocument/2006/relationships/image" Target="../media/image6.png"/><Relationship Id="rId14" Type="http://schemas.openxmlformats.org/officeDocument/2006/relationships/customXml" Target="../ink/ink5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13" Type="http://schemas.openxmlformats.org/officeDocument/2006/relationships/image" Target="../media/image8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customXml" Target="../ink/ink59.xml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58.xml"/><Relationship Id="rId4" Type="http://schemas.openxmlformats.org/officeDocument/2006/relationships/customXml" Target="../ink/ink56.xml"/><Relationship Id="rId9" Type="http://schemas.openxmlformats.org/officeDocument/2006/relationships/image" Target="../media/image6.png"/><Relationship Id="rId14" Type="http://schemas.openxmlformats.org/officeDocument/2006/relationships/customXml" Target="../ink/ink6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13" Type="http://schemas.openxmlformats.org/officeDocument/2006/relationships/image" Target="../media/image8.png"/><Relationship Id="rId18" Type="http://schemas.openxmlformats.org/officeDocument/2006/relationships/image" Target="../media/image21.png"/><Relationship Id="rId3" Type="http://schemas.openxmlformats.org/officeDocument/2006/relationships/customXml" Target="../ink/ink61.xml"/><Relationship Id="rId21" Type="http://schemas.openxmlformats.org/officeDocument/2006/relationships/image" Target="../media/image24.png"/><Relationship Id="rId7" Type="http://schemas.openxmlformats.org/officeDocument/2006/relationships/image" Target="../media/image5.png"/><Relationship Id="rId12" Type="http://schemas.openxmlformats.org/officeDocument/2006/relationships/customXml" Target="../ink/ink64.xm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23" Type="http://schemas.openxmlformats.org/officeDocument/2006/relationships/image" Target="../media/image26.png"/><Relationship Id="rId10" Type="http://schemas.openxmlformats.org/officeDocument/2006/relationships/customXml" Target="../ink/ink63.xml"/><Relationship Id="rId19" Type="http://schemas.openxmlformats.org/officeDocument/2006/relationships/image" Target="../media/image22.png"/><Relationship Id="rId9" Type="http://schemas.openxmlformats.org/officeDocument/2006/relationships/image" Target="../media/image6.png"/><Relationship Id="rId14" Type="http://schemas.openxmlformats.org/officeDocument/2006/relationships/customXml" Target="../ink/ink65.xml"/><Relationship Id="rId2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13" Type="http://schemas.openxmlformats.org/officeDocument/2006/relationships/image" Target="../media/image8.png"/><Relationship Id="rId18" Type="http://schemas.openxmlformats.org/officeDocument/2006/relationships/image" Target="../media/image27.png"/><Relationship Id="rId3" Type="http://schemas.openxmlformats.org/officeDocument/2006/relationships/customXml" Target="../ink/ink66.xml"/><Relationship Id="rId7" Type="http://schemas.openxmlformats.org/officeDocument/2006/relationships/image" Target="../media/image5.png"/><Relationship Id="rId12" Type="http://schemas.openxmlformats.org/officeDocument/2006/relationships/customXml" Target="../ink/ink69.xml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9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68.xml"/><Relationship Id="rId19" Type="http://schemas.openxmlformats.org/officeDocument/2006/relationships/image" Target="../media/image28.png"/><Relationship Id="rId9" Type="http://schemas.openxmlformats.org/officeDocument/2006/relationships/image" Target="../media/image6.png"/><Relationship Id="rId14" Type="http://schemas.openxmlformats.org/officeDocument/2006/relationships/customXml" Target="../ink/ink7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.xml"/><Relationship Id="rId13" Type="http://schemas.openxmlformats.org/officeDocument/2006/relationships/image" Target="../media/image8.png"/><Relationship Id="rId3" Type="http://schemas.openxmlformats.org/officeDocument/2006/relationships/customXml" Target="../ink/ink71.xml"/><Relationship Id="rId7" Type="http://schemas.openxmlformats.org/officeDocument/2006/relationships/image" Target="../media/image5.png"/><Relationship Id="rId12" Type="http://schemas.openxmlformats.org/officeDocument/2006/relationships/customXml" Target="../ink/ink74.xml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73.xml"/><Relationship Id="rId9" Type="http://schemas.openxmlformats.org/officeDocument/2006/relationships/image" Target="../media/image6.png"/><Relationship Id="rId14" Type="http://schemas.openxmlformats.org/officeDocument/2006/relationships/customXml" Target="../ink/ink7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7.xml"/><Relationship Id="rId13" Type="http://schemas.openxmlformats.org/officeDocument/2006/relationships/image" Target="../media/image8.png"/><Relationship Id="rId3" Type="http://schemas.openxmlformats.org/officeDocument/2006/relationships/customXml" Target="../ink/ink76.xml"/><Relationship Id="rId7" Type="http://schemas.openxmlformats.org/officeDocument/2006/relationships/image" Target="../media/image5.png"/><Relationship Id="rId12" Type="http://schemas.openxmlformats.org/officeDocument/2006/relationships/customXml" Target="../ink/ink79.xm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78.xml"/><Relationship Id="rId9" Type="http://schemas.openxmlformats.org/officeDocument/2006/relationships/image" Target="../media/image6.png"/><Relationship Id="rId14" Type="http://schemas.openxmlformats.org/officeDocument/2006/relationships/customXml" Target="../ink/ink8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2.xml"/><Relationship Id="rId13" Type="http://schemas.openxmlformats.org/officeDocument/2006/relationships/image" Target="../media/image8.png"/><Relationship Id="rId18" Type="http://schemas.openxmlformats.org/officeDocument/2006/relationships/image" Target="../media/image36.png"/><Relationship Id="rId3" Type="http://schemas.openxmlformats.org/officeDocument/2006/relationships/customXml" Target="../ink/ink81.xml"/><Relationship Id="rId7" Type="http://schemas.openxmlformats.org/officeDocument/2006/relationships/image" Target="../media/image5.png"/><Relationship Id="rId12" Type="http://schemas.openxmlformats.org/officeDocument/2006/relationships/customXml" Target="../ink/ink84.xml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83.xml"/><Relationship Id="rId9" Type="http://schemas.openxmlformats.org/officeDocument/2006/relationships/image" Target="../media/image6.png"/><Relationship Id="rId14" Type="http://schemas.openxmlformats.org/officeDocument/2006/relationships/customXml" Target="../ink/ink8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7.xml"/><Relationship Id="rId13" Type="http://schemas.openxmlformats.org/officeDocument/2006/relationships/image" Target="../media/image8.png"/><Relationship Id="rId3" Type="http://schemas.openxmlformats.org/officeDocument/2006/relationships/customXml" Target="../ink/ink86.xml"/><Relationship Id="rId7" Type="http://schemas.openxmlformats.org/officeDocument/2006/relationships/image" Target="../media/image5.png"/><Relationship Id="rId12" Type="http://schemas.openxmlformats.org/officeDocument/2006/relationships/customXml" Target="../ink/ink8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88.xml"/><Relationship Id="rId9" Type="http://schemas.openxmlformats.org/officeDocument/2006/relationships/image" Target="../media/image6.png"/><Relationship Id="rId14" Type="http://schemas.openxmlformats.org/officeDocument/2006/relationships/customXml" Target="../ink/ink9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8.png"/><Relationship Id="rId1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image" Target="../media/image5.png"/><Relationship Id="rId12" Type="http://schemas.openxmlformats.org/officeDocument/2006/relationships/customXml" Target="../ink/ink4.xml"/><Relationship Id="rId17" Type="http://schemas.openxmlformats.org/officeDocument/2006/relationships/hyperlink" Target="https://cis.ieee.org/about/what-is-ci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3.xml"/><Relationship Id="rId9" Type="http://schemas.openxmlformats.org/officeDocument/2006/relationships/image" Target="../media/image6.png"/><Relationship Id="rId14" Type="http://schemas.openxmlformats.org/officeDocument/2006/relationships/customXml" Target="../ink/ink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2.xml"/><Relationship Id="rId13" Type="http://schemas.openxmlformats.org/officeDocument/2006/relationships/image" Target="../media/image8.png"/><Relationship Id="rId18" Type="http://schemas.openxmlformats.org/officeDocument/2006/relationships/image" Target="../media/image39.jpeg"/><Relationship Id="rId3" Type="http://schemas.openxmlformats.org/officeDocument/2006/relationships/customXml" Target="../ink/ink91.xml"/><Relationship Id="rId7" Type="http://schemas.openxmlformats.org/officeDocument/2006/relationships/image" Target="../media/image5.png"/><Relationship Id="rId12" Type="http://schemas.openxmlformats.org/officeDocument/2006/relationships/customXml" Target="../ink/ink94.xml"/><Relationship Id="rId17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93.xml"/><Relationship Id="rId9" Type="http://schemas.openxmlformats.org/officeDocument/2006/relationships/image" Target="../media/image6.png"/><Relationship Id="rId14" Type="http://schemas.openxmlformats.org/officeDocument/2006/relationships/customXml" Target="../ink/ink9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image" Target="../media/image8.png"/><Relationship Id="rId3" Type="http://schemas.openxmlformats.org/officeDocument/2006/relationships/customXml" Target="../ink/ink96.xml"/><Relationship Id="rId7" Type="http://schemas.openxmlformats.org/officeDocument/2006/relationships/image" Target="../media/image5.png"/><Relationship Id="rId12" Type="http://schemas.openxmlformats.org/officeDocument/2006/relationships/customXml" Target="../ink/ink9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98.xml"/><Relationship Id="rId9" Type="http://schemas.openxmlformats.org/officeDocument/2006/relationships/image" Target="../media/image6.png"/><Relationship Id="rId14" Type="http://schemas.openxmlformats.org/officeDocument/2006/relationships/customXml" Target="../ink/ink10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2.xml"/><Relationship Id="rId13" Type="http://schemas.openxmlformats.org/officeDocument/2006/relationships/image" Target="../media/image8.png"/><Relationship Id="rId3" Type="http://schemas.openxmlformats.org/officeDocument/2006/relationships/customXml" Target="../ink/ink101.xml"/><Relationship Id="rId7" Type="http://schemas.openxmlformats.org/officeDocument/2006/relationships/image" Target="../media/image5.png"/><Relationship Id="rId12" Type="http://schemas.openxmlformats.org/officeDocument/2006/relationships/customXml" Target="../ink/ink104.xm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103.xml"/><Relationship Id="rId9" Type="http://schemas.openxmlformats.org/officeDocument/2006/relationships/image" Target="../media/image6.png"/><Relationship Id="rId14" Type="http://schemas.openxmlformats.org/officeDocument/2006/relationships/customXml" Target="../ink/ink10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7.xml"/><Relationship Id="rId13" Type="http://schemas.openxmlformats.org/officeDocument/2006/relationships/image" Target="../media/image8.png"/><Relationship Id="rId3" Type="http://schemas.openxmlformats.org/officeDocument/2006/relationships/customXml" Target="../ink/ink106.xml"/><Relationship Id="rId7" Type="http://schemas.openxmlformats.org/officeDocument/2006/relationships/image" Target="../media/image5.png"/><Relationship Id="rId12" Type="http://schemas.openxmlformats.org/officeDocument/2006/relationships/customXml" Target="../ink/ink109.xm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108.xml"/><Relationship Id="rId9" Type="http://schemas.openxmlformats.org/officeDocument/2006/relationships/image" Target="../media/image6.png"/><Relationship Id="rId14" Type="http://schemas.openxmlformats.org/officeDocument/2006/relationships/customXml" Target="../ink/ink1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2.xml"/><Relationship Id="rId13" Type="http://schemas.openxmlformats.org/officeDocument/2006/relationships/image" Target="../media/image8.png"/><Relationship Id="rId3" Type="http://schemas.openxmlformats.org/officeDocument/2006/relationships/customXml" Target="../ink/ink111.xml"/><Relationship Id="rId7" Type="http://schemas.openxmlformats.org/officeDocument/2006/relationships/image" Target="../media/image5.png"/><Relationship Id="rId12" Type="http://schemas.openxmlformats.org/officeDocument/2006/relationships/customXml" Target="../ink/ink114.xml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113.xml"/><Relationship Id="rId9" Type="http://schemas.openxmlformats.org/officeDocument/2006/relationships/image" Target="../media/image6.png"/><Relationship Id="rId14" Type="http://schemas.openxmlformats.org/officeDocument/2006/relationships/customXml" Target="../ink/ink1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7.xml"/><Relationship Id="rId13" Type="http://schemas.openxmlformats.org/officeDocument/2006/relationships/image" Target="../media/image8.png"/><Relationship Id="rId3" Type="http://schemas.openxmlformats.org/officeDocument/2006/relationships/customXml" Target="../ink/ink116.xml"/><Relationship Id="rId7" Type="http://schemas.openxmlformats.org/officeDocument/2006/relationships/image" Target="../media/image5.png"/><Relationship Id="rId12" Type="http://schemas.openxmlformats.org/officeDocument/2006/relationships/customXml" Target="../ink/ink119.xml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118.xml"/><Relationship Id="rId9" Type="http://schemas.openxmlformats.org/officeDocument/2006/relationships/image" Target="../media/image6.png"/><Relationship Id="rId14" Type="http://schemas.openxmlformats.org/officeDocument/2006/relationships/customXml" Target="../ink/ink1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2.xml"/><Relationship Id="rId13" Type="http://schemas.openxmlformats.org/officeDocument/2006/relationships/image" Target="../media/image8.png"/><Relationship Id="rId3" Type="http://schemas.openxmlformats.org/officeDocument/2006/relationships/customXml" Target="../ink/ink121.xml"/><Relationship Id="rId7" Type="http://schemas.openxmlformats.org/officeDocument/2006/relationships/image" Target="../media/image5.png"/><Relationship Id="rId12" Type="http://schemas.openxmlformats.org/officeDocument/2006/relationships/customXml" Target="../ink/ink124.xml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123.xml"/><Relationship Id="rId9" Type="http://schemas.openxmlformats.org/officeDocument/2006/relationships/image" Target="../media/image6.png"/><Relationship Id="rId14" Type="http://schemas.openxmlformats.org/officeDocument/2006/relationships/customXml" Target="../ink/ink1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7.xml"/><Relationship Id="rId13" Type="http://schemas.openxmlformats.org/officeDocument/2006/relationships/image" Target="../media/image8.png"/><Relationship Id="rId3" Type="http://schemas.openxmlformats.org/officeDocument/2006/relationships/customXml" Target="../ink/ink126.xml"/><Relationship Id="rId7" Type="http://schemas.openxmlformats.org/officeDocument/2006/relationships/image" Target="../media/image5.png"/><Relationship Id="rId12" Type="http://schemas.openxmlformats.org/officeDocument/2006/relationships/customXml" Target="../ink/ink129.xml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128.xml"/><Relationship Id="rId9" Type="http://schemas.openxmlformats.org/officeDocument/2006/relationships/image" Target="../media/image6.png"/><Relationship Id="rId14" Type="http://schemas.openxmlformats.org/officeDocument/2006/relationships/customXml" Target="../ink/ink13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2.xml"/><Relationship Id="rId13" Type="http://schemas.openxmlformats.org/officeDocument/2006/relationships/image" Target="../media/image8.png"/><Relationship Id="rId3" Type="http://schemas.openxmlformats.org/officeDocument/2006/relationships/customXml" Target="../ink/ink131.xml"/><Relationship Id="rId7" Type="http://schemas.openxmlformats.org/officeDocument/2006/relationships/image" Target="../media/image5.png"/><Relationship Id="rId12" Type="http://schemas.openxmlformats.org/officeDocument/2006/relationships/customXml" Target="../ink/ink134.xm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133.xml"/><Relationship Id="rId9" Type="http://schemas.openxmlformats.org/officeDocument/2006/relationships/image" Target="../media/image6.png"/><Relationship Id="rId14" Type="http://schemas.openxmlformats.org/officeDocument/2006/relationships/customXml" Target="../ink/ink13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7.xml"/><Relationship Id="rId13" Type="http://schemas.openxmlformats.org/officeDocument/2006/relationships/image" Target="../media/image8.png"/><Relationship Id="rId3" Type="http://schemas.openxmlformats.org/officeDocument/2006/relationships/customXml" Target="../ink/ink136.xml"/><Relationship Id="rId7" Type="http://schemas.openxmlformats.org/officeDocument/2006/relationships/image" Target="../media/image5.png"/><Relationship Id="rId12" Type="http://schemas.openxmlformats.org/officeDocument/2006/relationships/customXml" Target="../ink/ink13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138.xml"/><Relationship Id="rId9" Type="http://schemas.openxmlformats.org/officeDocument/2006/relationships/image" Target="../media/image6.png"/><Relationship Id="rId14" Type="http://schemas.openxmlformats.org/officeDocument/2006/relationships/customXml" Target="../ink/ink14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8.png"/><Relationship Id="rId3" Type="http://schemas.openxmlformats.org/officeDocument/2006/relationships/customXml" Target="../ink/ink6.xml"/><Relationship Id="rId7" Type="http://schemas.openxmlformats.org/officeDocument/2006/relationships/image" Target="../media/image5.png"/><Relationship Id="rId12" Type="http://schemas.openxmlformats.org/officeDocument/2006/relationships/customXml" Target="../ink/ink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8.xml"/><Relationship Id="rId9" Type="http://schemas.openxmlformats.org/officeDocument/2006/relationships/image" Target="../media/image6.png"/><Relationship Id="rId14" Type="http://schemas.openxmlformats.org/officeDocument/2006/relationships/customXml" Target="../ink/ink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2.xml"/><Relationship Id="rId13" Type="http://schemas.openxmlformats.org/officeDocument/2006/relationships/image" Target="../media/image8.png"/><Relationship Id="rId3" Type="http://schemas.openxmlformats.org/officeDocument/2006/relationships/customXml" Target="../ink/ink141.xml"/><Relationship Id="rId7" Type="http://schemas.openxmlformats.org/officeDocument/2006/relationships/image" Target="../media/image5.png"/><Relationship Id="rId12" Type="http://schemas.openxmlformats.org/officeDocument/2006/relationships/customXml" Target="../ink/ink14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143.xml"/><Relationship Id="rId9" Type="http://schemas.openxmlformats.org/officeDocument/2006/relationships/image" Target="../media/image6.png"/><Relationship Id="rId14" Type="http://schemas.openxmlformats.org/officeDocument/2006/relationships/customXml" Target="../ink/ink14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7.xml"/><Relationship Id="rId13" Type="http://schemas.openxmlformats.org/officeDocument/2006/relationships/image" Target="../media/image8.png"/><Relationship Id="rId3" Type="http://schemas.openxmlformats.org/officeDocument/2006/relationships/customXml" Target="../ink/ink146.xml"/><Relationship Id="rId7" Type="http://schemas.openxmlformats.org/officeDocument/2006/relationships/image" Target="../media/image5.png"/><Relationship Id="rId12" Type="http://schemas.openxmlformats.org/officeDocument/2006/relationships/customXml" Target="../ink/ink149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148.xml"/><Relationship Id="rId9" Type="http://schemas.openxmlformats.org/officeDocument/2006/relationships/image" Target="../media/image6.png"/><Relationship Id="rId14" Type="http://schemas.openxmlformats.org/officeDocument/2006/relationships/customXml" Target="../ink/ink15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2.xml"/><Relationship Id="rId13" Type="http://schemas.openxmlformats.org/officeDocument/2006/relationships/image" Target="../media/image8.png"/><Relationship Id="rId18" Type="http://schemas.openxmlformats.org/officeDocument/2006/relationships/image" Target="../media/image54.png"/><Relationship Id="rId3" Type="http://schemas.openxmlformats.org/officeDocument/2006/relationships/customXml" Target="../ink/ink151.xml"/><Relationship Id="rId7" Type="http://schemas.openxmlformats.org/officeDocument/2006/relationships/image" Target="../media/image5.png"/><Relationship Id="rId12" Type="http://schemas.openxmlformats.org/officeDocument/2006/relationships/customXml" Target="../ink/ink154.xm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153.xml"/><Relationship Id="rId19" Type="http://schemas.openxmlformats.org/officeDocument/2006/relationships/image" Target="../media/image55.png"/><Relationship Id="rId9" Type="http://schemas.openxmlformats.org/officeDocument/2006/relationships/image" Target="../media/image6.png"/><Relationship Id="rId14" Type="http://schemas.openxmlformats.org/officeDocument/2006/relationships/customXml" Target="../ink/ink15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7.xml"/><Relationship Id="rId13" Type="http://schemas.openxmlformats.org/officeDocument/2006/relationships/image" Target="../media/image8.png"/><Relationship Id="rId3" Type="http://schemas.openxmlformats.org/officeDocument/2006/relationships/customXml" Target="../ink/ink156.xml"/><Relationship Id="rId7" Type="http://schemas.openxmlformats.org/officeDocument/2006/relationships/image" Target="../media/image5.png"/><Relationship Id="rId12" Type="http://schemas.openxmlformats.org/officeDocument/2006/relationships/customXml" Target="../ink/ink15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158.xml"/><Relationship Id="rId9" Type="http://schemas.openxmlformats.org/officeDocument/2006/relationships/image" Target="../media/image6.png"/><Relationship Id="rId14" Type="http://schemas.openxmlformats.org/officeDocument/2006/relationships/customXml" Target="../ink/ink16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2.xml"/><Relationship Id="rId13" Type="http://schemas.openxmlformats.org/officeDocument/2006/relationships/image" Target="../media/image8.png"/><Relationship Id="rId3" Type="http://schemas.openxmlformats.org/officeDocument/2006/relationships/customXml" Target="../ink/ink161.xml"/><Relationship Id="rId7" Type="http://schemas.openxmlformats.org/officeDocument/2006/relationships/image" Target="../media/image5.png"/><Relationship Id="rId12" Type="http://schemas.openxmlformats.org/officeDocument/2006/relationships/customXml" Target="../ink/ink164.xml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163.xml"/><Relationship Id="rId9" Type="http://schemas.openxmlformats.org/officeDocument/2006/relationships/image" Target="../media/image6.png"/><Relationship Id="rId14" Type="http://schemas.openxmlformats.org/officeDocument/2006/relationships/customXml" Target="../ink/ink16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7.xml"/><Relationship Id="rId13" Type="http://schemas.openxmlformats.org/officeDocument/2006/relationships/image" Target="../media/image8.png"/><Relationship Id="rId18" Type="http://schemas.openxmlformats.org/officeDocument/2006/relationships/hyperlink" Target="https://www.youtube.com/watch?v=GM3CDQfQ4sw" TargetMode="External"/><Relationship Id="rId3" Type="http://schemas.openxmlformats.org/officeDocument/2006/relationships/customXml" Target="../ink/ink166.xml"/><Relationship Id="rId7" Type="http://schemas.openxmlformats.org/officeDocument/2006/relationships/image" Target="../media/image5.png"/><Relationship Id="rId12" Type="http://schemas.openxmlformats.org/officeDocument/2006/relationships/customXml" Target="../ink/ink169.xml"/><Relationship Id="rId17" Type="http://schemas.openxmlformats.org/officeDocument/2006/relationships/hyperlink" Target="https://www.youtube.com/watch?v=2Mg8QD0F1dQ" TargetMode="External"/><Relationship Id="rId2" Type="http://schemas.openxmlformats.org/officeDocument/2006/relationships/notesSlide" Target="../notesSlides/notesSlide35.xml"/><Relationship Id="rId16" Type="http://schemas.openxmlformats.org/officeDocument/2006/relationships/hyperlink" Target="https://medium.com/towards-data-science/all-you-need-to-know-about-gradient-boosting-algorithm-part-2-classification-d3ed8f56541e" TargetMode="Externa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168.xml"/><Relationship Id="rId9" Type="http://schemas.openxmlformats.org/officeDocument/2006/relationships/image" Target="../media/image6.png"/><Relationship Id="rId14" Type="http://schemas.openxmlformats.org/officeDocument/2006/relationships/customXml" Target="../ink/ink17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8.png"/><Relationship Id="rId3" Type="http://schemas.openxmlformats.org/officeDocument/2006/relationships/customXml" Target="../ink/ink11.xml"/><Relationship Id="rId7" Type="http://schemas.openxmlformats.org/officeDocument/2006/relationships/image" Target="../media/image5.png"/><Relationship Id="rId12" Type="http://schemas.openxmlformats.org/officeDocument/2006/relationships/customXml" Target="../ink/ink14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13.xml"/><Relationship Id="rId9" Type="http://schemas.openxmlformats.org/officeDocument/2006/relationships/image" Target="../media/image6.png"/><Relationship Id="rId14" Type="http://schemas.openxmlformats.org/officeDocument/2006/relationships/customXml" Target="../ink/ink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8.png"/><Relationship Id="rId3" Type="http://schemas.openxmlformats.org/officeDocument/2006/relationships/customXml" Target="../ink/ink16.xml"/><Relationship Id="rId7" Type="http://schemas.openxmlformats.org/officeDocument/2006/relationships/image" Target="../media/image5.png"/><Relationship Id="rId12" Type="http://schemas.openxmlformats.org/officeDocument/2006/relationships/customXml" Target="../ink/ink1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18.xml"/><Relationship Id="rId9" Type="http://schemas.openxmlformats.org/officeDocument/2006/relationships/image" Target="../media/image6.png"/><Relationship Id="rId14" Type="http://schemas.openxmlformats.org/officeDocument/2006/relationships/customXml" Target="../ink/ink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8.png"/><Relationship Id="rId3" Type="http://schemas.openxmlformats.org/officeDocument/2006/relationships/customXml" Target="../ink/ink21.xml"/><Relationship Id="rId7" Type="http://schemas.openxmlformats.org/officeDocument/2006/relationships/image" Target="../media/image5.png"/><Relationship Id="rId12" Type="http://schemas.openxmlformats.org/officeDocument/2006/relationships/customXml" Target="../ink/ink24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23.xml"/><Relationship Id="rId9" Type="http://schemas.openxmlformats.org/officeDocument/2006/relationships/image" Target="../media/image6.png"/><Relationship Id="rId14" Type="http://schemas.openxmlformats.org/officeDocument/2006/relationships/customXml" Target="../ink/ink2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8.png"/><Relationship Id="rId3" Type="http://schemas.openxmlformats.org/officeDocument/2006/relationships/customXml" Target="../ink/ink26.xml"/><Relationship Id="rId7" Type="http://schemas.openxmlformats.org/officeDocument/2006/relationships/image" Target="../media/image5.png"/><Relationship Id="rId12" Type="http://schemas.openxmlformats.org/officeDocument/2006/relationships/customXml" Target="../ink/ink2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28.xml"/><Relationship Id="rId9" Type="http://schemas.openxmlformats.org/officeDocument/2006/relationships/image" Target="../media/image6.png"/><Relationship Id="rId14" Type="http://schemas.openxmlformats.org/officeDocument/2006/relationships/customXml" Target="../ink/ink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8.png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33.xml"/><Relationship Id="rId9" Type="http://schemas.openxmlformats.org/officeDocument/2006/relationships/image" Target="../media/image6.png"/><Relationship Id="rId14" Type="http://schemas.openxmlformats.org/officeDocument/2006/relationships/customXml" Target="../ink/ink3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8.png"/><Relationship Id="rId3" Type="http://schemas.openxmlformats.org/officeDocument/2006/relationships/customXml" Target="../ink/ink36.xml"/><Relationship Id="rId7" Type="http://schemas.openxmlformats.org/officeDocument/2006/relationships/image" Target="../media/image5.png"/><Relationship Id="rId12" Type="http://schemas.openxmlformats.org/officeDocument/2006/relationships/customXml" Target="../ink/ink39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0" Type="http://schemas.openxmlformats.org/officeDocument/2006/relationships/customXml" Target="../ink/ink38.xml"/><Relationship Id="rId9" Type="http://schemas.openxmlformats.org/officeDocument/2006/relationships/image" Target="../media/image6.png"/><Relationship Id="rId14" Type="http://schemas.openxmlformats.org/officeDocument/2006/relationships/customXml" Target="../ink/ink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type="title" idx="4294967295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750"/>
              </a:spcBef>
              <a:defRPr/>
            </a:pPr>
            <a:r>
              <a:rPr lang="en-US" dirty="0"/>
              <a:t>EMS702UP Statistical Thinking and Applied Machine Learning</a:t>
            </a:r>
            <a:br>
              <a:rPr lang="en-US" dirty="0"/>
            </a:br>
            <a:br>
              <a:rPr lang="en-US" dirty="0"/>
            </a:b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W11.1-11.2 Hybrid Intelligent Systems</a:t>
            </a:r>
          </a:p>
          <a:p>
            <a:r>
              <a:rPr lang="en-US" dirty="0"/>
              <a:t>Jun Chen</a:t>
            </a:r>
          </a:p>
        </p:txBody>
      </p:sp>
    </p:spTree>
    <p:extLst>
      <p:ext uri="{BB962C8B-B14F-4D97-AF65-F5344CB8AC3E}">
        <p14:creationId xmlns:p14="http://schemas.microsoft.com/office/powerpoint/2010/main" val="186392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ANFIS – Adaptive Networks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557D00-50C6-7D21-B888-1027CE8D2317}"/>
                  </a:ext>
                </a:extLst>
              </p:cNvPr>
              <p:cNvSpPr txBox="1"/>
              <p:nvPr/>
            </p:nvSpPr>
            <p:spPr>
              <a:xfrm>
                <a:off x="186595" y="780584"/>
                <a:ext cx="8672097" cy="343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3616325" algn="l"/>
                  </a:tabLst>
                </a:pPr>
                <a:r>
                  <a:rPr lang="en-GB" sz="14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en-GB" sz="1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here are two learning paradigms for adaptive networks. </a:t>
                </a: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3616325" algn="l"/>
                  </a:tabLst>
                </a:pPr>
                <a:r>
                  <a:rPr lang="en-GB" sz="1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With </a:t>
                </a:r>
                <a:r>
                  <a:rPr lang="en-GB" sz="1400" b="1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batch learning </a:t>
                </a:r>
                <a:r>
                  <a:rPr lang="en-GB" sz="1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(or off-line learning), the update formula for parameter takes place only after the </a:t>
                </a:r>
                <a:r>
                  <a:rPr lang="en-GB" sz="1400" b="1" i="1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whole</a:t>
                </a:r>
                <a:r>
                  <a:rPr lang="en-GB" sz="1400" b="1" i="1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GB" sz="1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training data set has been presented, i.e., only after each </a:t>
                </a:r>
                <a:r>
                  <a:rPr lang="en-GB" sz="1400" i="1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epoch</a:t>
                </a:r>
                <a:r>
                  <a:rPr lang="en-GB" sz="1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or </a:t>
                </a:r>
                <a:r>
                  <a:rPr lang="en-GB" sz="1400" i="1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sweep</a:t>
                </a:r>
                <a:r>
                  <a:rPr lang="en-GB" sz="1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3616325" algn="l"/>
                  </a:tabLst>
                </a:pPr>
                <a:r>
                  <a:rPr lang="en-GB" sz="14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en-GB" sz="1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he parameters can be updated immediately after each input-output pair has been presented, which is referred to as </a:t>
                </a:r>
                <a:r>
                  <a:rPr lang="en-GB" sz="1400" b="1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pattern learning </a:t>
                </a:r>
                <a:r>
                  <a:rPr lang="en-GB" sz="1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(or on-line learning)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3616325" algn="l"/>
                  </a:tabLst>
                </a:pPr>
                <a:r>
                  <a:rPr lang="en-GB" sz="1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Hybrid Learning Rule</a:t>
                </a:r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can be used to so that </a:t>
                </a:r>
                <a:r>
                  <a:rPr lang="en-GB" sz="1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 descent </a:t>
                </a:r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 used for part of the parameter set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and </a:t>
                </a:r>
                <a:r>
                  <a:rPr lang="en-GB" sz="1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least squares estimate (LSE)</a:t>
                </a:r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can be used to identify the other part of the parameter set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). </a:t>
                </a: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3616325" algn="l"/>
                  </a:tabLst>
                </a:pP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𝑜𝑢𝑡𝑝𝑢𝑡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𝐹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</m:acc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𝑆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𝐹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the adaptive network,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the set of input variables and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𝑆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the set of parameters. </a:t>
                </a:r>
                <a14:m>
                  <m:oMath xmlns:m="http://schemas.openxmlformats.org/officeDocument/2006/math">
                    <a:fld id="{825F15A7-03F4-43D7-82C5-3E23DA2F108C}" type="mathplaceholder">
                      <a:rPr lang="en-GB" sz="140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a:t>Type equation here.</a:t>
                    </a:fld>
                  </m:oMath>
                </a14:m>
                <a:endParaRPr lang="en-GB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3616325" algn="l"/>
                  </a:tabLst>
                </a:pP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𝑆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GB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⨁</m:t>
                    </m:r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⨁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represents direct sum. </a:t>
                </a: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3616325" algn="l"/>
                  </a:tabLst>
                </a:pP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𝑜𝑢𝑡𝑝𝑢𝑡</m:t>
                        </m:r>
                      </m:e>
                    </m:d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∘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𝐹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</m:acc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𝑆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∘</m:t>
                    </m:r>
                    <m:r>
                      <a:rPr lang="en-GB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𝐹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a composite function that is linear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557D00-50C6-7D21-B888-1027CE8D2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95" y="780584"/>
                <a:ext cx="8672097" cy="3437864"/>
              </a:xfrm>
              <a:prstGeom prst="rect">
                <a:avLst/>
              </a:prstGeom>
              <a:blipFill>
                <a:blip r:embed="rId3"/>
                <a:stretch>
                  <a:fillRect l="-211" t="-355" r="-211" b="-10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864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ANFIS – Adaptive Networks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557D00-50C6-7D21-B888-1027CE8D2317}"/>
                  </a:ext>
                </a:extLst>
              </p:cNvPr>
              <p:cNvSpPr txBox="1"/>
              <p:nvPr/>
            </p:nvSpPr>
            <p:spPr>
              <a:xfrm>
                <a:off x="186595" y="780584"/>
                <a:ext cx="8672097" cy="4011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3616325" algn="l"/>
                  </a:tabLst>
                </a:pPr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Plugging the training data into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361632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𝐻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𝑜𝑢𝑡𝑝𝑢𝑡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𝐻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∘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𝐹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𝐼</m:t>
                          </m:r>
                        </m:e>
                      </m:acc>
                      <m:r>
                        <a:rPr lang="en-GB" sz="1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𝑆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GB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3616325" algn="l"/>
                  </a:tabLst>
                </a:pPr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Lead to </a:t>
                </a:r>
                <a14:m>
                  <m:oMath xmlns:m="http://schemas.openxmlformats.org/officeDocument/2006/math">
                    <m:r>
                      <a:rPr lang="en-GB" sz="1400" b="0" i="0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                                                                                   </m:t>
                    </m:r>
                    <m:r>
                      <a:rPr lang="en-GB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𝐴𝑋</m:t>
                    </m:r>
                    <m:r>
                      <a:rPr lang="en-GB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GB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endParaRPr lang="en-GB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3616325" algn="l"/>
                  </a:tabLst>
                </a:pP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an unknown vector (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×1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whose elements are parameters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14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endParaRPr lang="en-GB" sz="14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3616325" algn="l"/>
                  </a:tabLst>
                </a:pP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the transformed adaptive network due to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of dimension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×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the number of the training </a:t>
                </a:r>
                <a:r>
                  <a:rPr lang="en-GB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paris</a:t>
                </a:r>
                <a:endParaRPr lang="en-GB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3616325" algn="l"/>
                  </a:tabLst>
                </a:pP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the transformed output due to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of dimension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×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3616325" algn="l"/>
                  </a:tabLst>
                </a:pPr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Normally,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greater than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this is an </a:t>
                </a:r>
                <a:r>
                  <a:rPr lang="en-GB" sz="14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overdetermined problem </a:t>
                </a:r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and generally there is no exact solution to </a:t>
                </a:r>
                <a14:m>
                  <m:oMath xmlns:m="http://schemas.openxmlformats.org/officeDocument/2006/math">
                    <m:r>
                      <a:rPr lang="en-GB" sz="14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𝐴𝑋</m:t>
                    </m:r>
                    <m:r>
                      <a:rPr lang="en-GB" sz="14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GB" sz="14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3616325" algn="l"/>
                  </a:tabLst>
                </a:pPr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Instead, </a:t>
                </a:r>
                <a:r>
                  <a:rPr lang="en-GB" sz="1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LSE</a:t>
                </a:r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sought to minimise the squared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1400" i="1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𝐴𝑋</m:t>
                            </m:r>
                            <m:r>
                              <a:rPr lang="en-GB" sz="1400" b="0" i="1" dirty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GB" sz="1400" i="1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  <m:r>
                              <m:rPr>
                                <m:nor/>
                              </m:rPr>
                              <a:rPr lang="en-GB" sz="1400" dirty="0"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GB" sz="1400" dirty="0"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using the pseudo-inverse of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GB" sz="14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m:rPr>
                            <m:nor/>
                          </m:rPr>
                          <a:rPr lang="en-GB" sz="1400" dirty="0"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GB" sz="1400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GB" sz="14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𝐴</m:t>
                    </m:r>
                    <m:sSup>
                      <m:sSupPr>
                        <m:ctrlPr>
                          <a:rPr lang="en-GB" sz="1400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GB" sz="1400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GB" sz="1400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m:rPr>
                            <m:nor/>
                          </m:rPr>
                          <a:rPr lang="en-GB" sz="1400" dirty="0"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GB" sz="1400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non-singular. 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  <a:tabLst>
                    <a:tab pos="3616325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GB" sz="14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GB" sz="1400" dirty="0"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GB" sz="14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</m:oMath>
                </a14:m>
                <a:r>
                  <a:rPr lang="en-GB" sz="1400" dirty="0"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GB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GB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𝑨</m:t>
                        </m:r>
                        <m:r>
                          <m:rPr>
                            <m:nor/>
                          </m:rPr>
                          <a:rPr lang="en-GB" sz="1400" b="1" dirty="0">
                            <a:solidFill>
                              <a:srgbClr val="FF0000"/>
                            </a:solidFill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GB" sz="1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p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𝑨</m:t>
                    </m:r>
                    <m:sSup>
                      <m:sSupPr>
                        <m:ctrlPr>
                          <a:rPr lang="en-GB" sz="1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GB" sz="1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GB" sz="1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GB" sz="1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GB" sz="14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GB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𝑨</m:t>
                        </m:r>
                        <m:r>
                          <m:rPr>
                            <m:nor/>
                          </m:rPr>
                          <a:rPr lang="en-GB" sz="1400" b="1" dirty="0">
                            <a:solidFill>
                              <a:srgbClr val="FF0000"/>
                            </a:solidFill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GB" sz="1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p>
                    <m:r>
                      <a:rPr lang="en-GB" sz="14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endParaRPr lang="en-GB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3616325" algn="l"/>
                  </a:tabLst>
                </a:pPr>
                <a:endParaRPr lang="en-GB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557D00-50C6-7D21-B888-1027CE8D2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95" y="780584"/>
                <a:ext cx="8672097" cy="4011867"/>
              </a:xfrm>
              <a:prstGeom prst="rect">
                <a:avLst/>
              </a:prstGeom>
              <a:blipFill>
                <a:blip r:embed="rId3"/>
                <a:stretch>
                  <a:fillRect l="-211" t="-304" r="-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5196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ANFIS – Adaptive Networks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557D00-50C6-7D21-B888-1027CE8D2317}"/>
                  </a:ext>
                </a:extLst>
              </p:cNvPr>
              <p:cNvSpPr txBox="1"/>
              <p:nvPr/>
            </p:nvSpPr>
            <p:spPr>
              <a:xfrm>
                <a:off x="186595" y="780584"/>
                <a:ext cx="8672097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3616325" algn="l"/>
                  </a:tabLst>
                </a:pPr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 epoch, the hybrid learning procedure is composed of a </a:t>
                </a:r>
                <a:r>
                  <a:rPr lang="en-GB" sz="1400" b="1" i="1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forward</a:t>
                </a:r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pass and a </a:t>
                </a:r>
                <a:r>
                  <a:rPr lang="en-GB" sz="1400" b="1" i="1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backward</a:t>
                </a:r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pass.</a:t>
                </a: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3616325" algn="l"/>
                  </a:tabLst>
                </a:pPr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the forward pass, we supply input data and functional signals go forward to calculate each node output until the matrices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are obtained, and the parameters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are identified by </a:t>
                </a:r>
                <a:r>
                  <a:rPr lang="en-GB" sz="1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LSE</a:t>
                </a:r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marL="269875" algn="just">
                  <a:spcBef>
                    <a:spcPts val="600"/>
                  </a:spcBef>
                  <a:spcAft>
                    <a:spcPts val="600"/>
                  </a:spcAft>
                  <a:tabLst>
                    <a:tab pos="3616325" algn="l"/>
                  </a:tabLst>
                </a:pPr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After identifying parameters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, the functional signals keep going forward till the error measure is calculated</a:t>
                </a: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3616325" algn="l"/>
                  </a:tabLst>
                </a:pPr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the backward pass, the error rates (the derivative of the error measure </a:t>
                </a:r>
                <a:r>
                  <a:rPr lang="en-GB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w.r.t.</a:t>
                </a:r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each node output) propagate from the output end toward the input end, and the parameters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are updated by the gradient method. 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3616325" algn="l"/>
                  </a:tabLst>
                </a:pPr>
                <a:r>
                  <a:rPr lang="en-GB" sz="1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Question 1</a:t>
                </a:r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3616325" algn="l"/>
                  </a:tabLst>
                </a:pPr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Why using this hybrid learning rule?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557D00-50C6-7D21-B888-1027CE8D2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95" y="780584"/>
                <a:ext cx="8672097" cy="2585323"/>
              </a:xfrm>
              <a:prstGeom prst="rect">
                <a:avLst/>
              </a:prstGeom>
              <a:blipFill>
                <a:blip r:embed="rId3"/>
                <a:stretch>
                  <a:fillRect l="-211" t="-472" r="-211" b="-16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1DB2C7-A961-8FFA-43D3-AEA3415B0403}"/>
                  </a:ext>
                </a:extLst>
              </p:cNvPr>
              <p:cNvSpPr txBox="1"/>
              <p:nvPr/>
            </p:nvSpPr>
            <p:spPr>
              <a:xfrm>
                <a:off x="134339" y="3452546"/>
                <a:ext cx="867209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ü"/>
                </a:pPr>
                <a:r>
                  <a:rPr lang="en-GB" sz="1200" b="1" dirty="0">
                    <a:solidFill>
                      <a:srgbClr val="FF0000"/>
                    </a:solidFill>
                  </a:rPr>
                  <a:t>For given fixed values of parameters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2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𝐒</m:t>
                        </m:r>
                      </m:e>
                      <m:sub>
                        <m:r>
                          <a:rPr lang="en-GB" sz="1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12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GB" sz="1200" b="1" dirty="0">
                    <a:solidFill>
                      <a:srgbClr val="FF0000"/>
                    </a:solidFill>
                  </a:rPr>
                  <a:t>, the parameters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2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𝐒</m:t>
                        </m:r>
                      </m:e>
                      <m:sub>
                        <m:r>
                          <a:rPr lang="en-GB" sz="12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1200" b="1" dirty="0">
                    <a:solidFill>
                      <a:srgbClr val="FF0000"/>
                    </a:solidFill>
                  </a:rPr>
                  <a:t> thus found are guaranteed to be the global optimum point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2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𝐒</m:t>
                        </m:r>
                      </m:e>
                      <m:sub>
                        <m:r>
                          <a:rPr lang="en-GB" sz="12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1200" b="1" dirty="0">
                    <a:solidFill>
                      <a:srgbClr val="FF0000"/>
                    </a:solidFill>
                  </a:rPr>
                  <a:t> parameter space due to the choice of the squared error measure. 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ü"/>
                </a:pPr>
                <a:endParaRPr lang="en-GB" sz="1200" b="1" dirty="0">
                  <a:solidFill>
                    <a:srgbClr val="FF0000"/>
                  </a:solidFill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ü"/>
                </a:pPr>
                <a:r>
                  <a:rPr lang="en-GB" sz="1200" b="1" dirty="0">
                    <a:solidFill>
                      <a:srgbClr val="FF0000"/>
                    </a:solidFill>
                  </a:rPr>
                  <a:t>This hybrid learning rule can decrease the dimension of the search space in the gradient method and cut down substantially the convergence time.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1DB2C7-A961-8FFA-43D3-AEA3415B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9" y="3452546"/>
                <a:ext cx="8672096" cy="1015663"/>
              </a:xfrm>
              <a:prstGeom prst="rect">
                <a:avLst/>
              </a:prstGeom>
              <a:blipFill>
                <a:blip r:embed="rId16"/>
                <a:stretch>
                  <a:fillRect t="-599" b="-29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21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ANFIS – ANFIS Architecture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557D00-50C6-7D21-B888-1027CE8D2317}"/>
                  </a:ext>
                </a:extLst>
              </p:cNvPr>
              <p:cNvSpPr txBox="1"/>
              <p:nvPr/>
            </p:nvSpPr>
            <p:spPr>
              <a:xfrm>
                <a:off x="186595" y="780584"/>
                <a:ext cx="86720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3616325" algn="l"/>
                  </a:tabLst>
                </a:pPr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 simplicity, we assume the fuzzy inference system under consideration has two inputs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one output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 Suppose that the rule base contains two fuzzy if-then rules of Takagi and </a:t>
                </a:r>
                <a:r>
                  <a:rPr lang="en-GB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Sugeno’s</a:t>
                </a:r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type (Type 3)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557D00-50C6-7D21-B888-1027CE8D2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95" y="780584"/>
                <a:ext cx="8672097" cy="523220"/>
              </a:xfrm>
              <a:prstGeom prst="rect">
                <a:avLst/>
              </a:prstGeom>
              <a:blipFill>
                <a:blip r:embed="rId3"/>
                <a:stretch>
                  <a:fillRect l="-211" t="-2326" r="-211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DFF8625-A178-DBE5-C9B8-90DF3591618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8849" y="1365138"/>
            <a:ext cx="4039056" cy="11385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2B63EA-09AF-0D39-EF28-8D3156A40B1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32638" y="2639782"/>
            <a:ext cx="4131478" cy="177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6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ANFIS – ANFIS Architecture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E2B63EA-09AF-0D39-EF28-8D3156A40B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8272" y="67615"/>
            <a:ext cx="2082679" cy="892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E1B683-817E-C29F-59EF-B26F1E26057F}"/>
                  </a:ext>
                </a:extLst>
              </p:cNvPr>
              <p:cNvSpPr txBox="1"/>
              <p:nvPr/>
            </p:nvSpPr>
            <p:spPr>
              <a:xfrm>
                <a:off x="142876" y="960192"/>
                <a:ext cx="8814528" cy="3647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GB" sz="1200" b="1" dirty="0"/>
                  <a:t>Layer 1:</a:t>
                </a:r>
                <a:r>
                  <a:rPr lang="en-GB" sz="1200" dirty="0"/>
                  <a:t> Every node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200" dirty="0"/>
                  <a:t> in this layer is a </a:t>
                </a:r>
                <a:r>
                  <a:rPr lang="en-GB" sz="1200" b="1" i="1" dirty="0">
                    <a:solidFill>
                      <a:srgbClr val="FF0000"/>
                    </a:solidFill>
                  </a:rPr>
                  <a:t>square</a:t>
                </a:r>
                <a:r>
                  <a:rPr lang="en-GB" sz="1200" dirty="0"/>
                  <a:t> node with a node function which gives the membership degree of an input. </a:t>
                </a: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endParaRPr lang="en-GB" sz="1200" dirty="0"/>
              </a:p>
              <a:p>
                <a:pPr marL="269875" algn="just"/>
                <a:endParaRPr lang="en-GB" sz="1200" dirty="0"/>
              </a:p>
              <a:p>
                <a:pPr marL="269875" algn="just"/>
                <a:r>
                  <a:rPr lang="en-GB" sz="1200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200" dirty="0"/>
                  <a:t> is the parameter set. Parameters in this layer are referred to as </a:t>
                </a:r>
                <a:r>
                  <a:rPr lang="en-GB" sz="1200" b="1" dirty="0"/>
                  <a:t>premise parameters</a:t>
                </a:r>
                <a:r>
                  <a:rPr lang="en-GB" sz="1200" dirty="0"/>
                  <a:t>.</a:t>
                </a: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endParaRPr lang="en-GB" sz="1200" dirty="0"/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GB" sz="1200" b="1" dirty="0"/>
                  <a:t>Layer 2: </a:t>
                </a:r>
                <a:r>
                  <a:rPr lang="en-GB" sz="1200" dirty="0"/>
                  <a:t>Every node in this layer is a circle node labelled 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1200" dirty="0"/>
                  <a:t> which multiplies the incoming signals and sends the product out.  </a:t>
                </a: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endParaRPr lang="en-GB" sz="1200" dirty="0"/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endParaRPr lang="en-GB" sz="1200" b="1" dirty="0"/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GB" sz="1200" b="1" dirty="0"/>
                  <a:t>Layer 3:</a:t>
                </a:r>
                <a:r>
                  <a:rPr lang="en-GB" sz="1200" dirty="0"/>
                  <a:t> Every node in this layer is a circle node labelled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1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200" b="0" i="0" dirty="0" smtClean="0">
                        <a:latin typeface="Cambria Math" panose="02040503050406030204" pitchFamily="18" charset="0"/>
                      </a:rPr>
                      <m:t>for</m:t>
                    </m:r>
                  </m:oMath>
                </a14:m>
                <a:r>
                  <a:rPr lang="en-GB" sz="1200" dirty="0"/>
                  <a:t> normalisation, which produces the firing strength of the rule associated to that node.</a:t>
                </a: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endParaRPr lang="en-GB" sz="1200" dirty="0"/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endParaRPr lang="en-GB" sz="1200" dirty="0"/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GB" sz="1200" b="1" dirty="0"/>
                  <a:t>Layer 4:</a:t>
                </a:r>
                <a:r>
                  <a:rPr lang="en-GB" sz="1200" dirty="0"/>
                  <a:t> Every node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200" dirty="0"/>
                  <a:t> in this layer is a </a:t>
                </a:r>
                <a:r>
                  <a:rPr lang="en-GB" sz="1200" b="1" i="1" dirty="0">
                    <a:solidFill>
                      <a:srgbClr val="FF0000"/>
                    </a:solidFill>
                  </a:rPr>
                  <a:t>square</a:t>
                </a:r>
                <a:r>
                  <a:rPr lang="en-GB" sz="1200" dirty="0"/>
                  <a:t> node with a node function,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2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2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1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GB" sz="1200" dirty="0"/>
                  <a:t>is the parameter set referred to as </a:t>
                </a:r>
                <a:r>
                  <a:rPr lang="en-GB" sz="1200" b="1" dirty="0"/>
                  <a:t>consequent parameters</a:t>
                </a: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endParaRPr lang="en-GB" sz="1200" b="1" dirty="0"/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GB" sz="1200" b="1" dirty="0"/>
                  <a:t>Layer 5: </a:t>
                </a:r>
                <a:r>
                  <a:rPr lang="en-GB" sz="1200" dirty="0"/>
                  <a:t>The single node in this layer is a circle node labelled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GB" sz="1200" dirty="0"/>
                  <a:t> that computes the overall output as the summation of all incoming signals.</a:t>
                </a:r>
              </a:p>
              <a:p>
                <a:pPr algn="just"/>
                <a:r>
                  <a:rPr lang="en-GB" dirty="0"/>
                  <a:t> </a:t>
                </a:r>
              </a:p>
              <a:p>
                <a:pPr algn="just"/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E1B683-817E-C29F-59EF-B26F1E260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6" y="960192"/>
                <a:ext cx="8814528" cy="3647152"/>
              </a:xfrm>
              <a:prstGeom prst="rect">
                <a:avLst/>
              </a:prstGeom>
              <a:blipFill>
                <a:blip r:embed="rId17"/>
                <a:stretch>
                  <a:fillRect t="-334" r="-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B8BE6DF2-2D60-469A-F48B-8C25BC71169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75264" y="1200568"/>
            <a:ext cx="1063383" cy="302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624EE0-0835-468C-F6D7-5EF4758DD1D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22644" y="1160342"/>
            <a:ext cx="1923365" cy="3830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772808-D231-BC6E-9BC3-BF30CEE3D9D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69761" y="2126576"/>
            <a:ext cx="2343167" cy="2667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4F9DFC-9754-2BA8-3F30-00130A3DFD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36162" y="2716400"/>
            <a:ext cx="1871676" cy="3810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0BD3EE-89B7-75AE-360B-495CFA83BDB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85700" y="3432932"/>
            <a:ext cx="2328880" cy="3190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116899-C376-2EFE-430E-D8D5C5189A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59594" y="4000441"/>
            <a:ext cx="2539576" cy="3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14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ANFIS – ANFIS Hybrid Learning Rule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E2B63EA-09AF-0D39-EF28-8D3156A40B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58100" y="1006196"/>
            <a:ext cx="3210006" cy="13757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116899-C376-2EFE-430E-D8D5C5189AC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8715" y="837659"/>
            <a:ext cx="3057187" cy="4611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C5B555-7249-8468-B29D-61B94AF3C89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6186" y="1555871"/>
            <a:ext cx="2562244" cy="1152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90287C-12C0-01C2-8BAE-1F78C6C4515F}"/>
                  </a:ext>
                </a:extLst>
              </p:cNvPr>
              <p:cNvSpPr txBox="1"/>
              <p:nvPr/>
            </p:nvSpPr>
            <p:spPr>
              <a:xfrm>
                <a:off x="314325" y="2761588"/>
                <a:ext cx="4917497" cy="1554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400" dirty="0"/>
                  <a:t> is linear in the consequent parameters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400" dirty="0"/>
                  <a:t>. 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dirty="0"/>
                  <a:t>As a result, we have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1400" dirty="0"/>
                  <a:t> = set of total parameters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dirty="0"/>
                  <a:t> = set of premise parameters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dirty="0"/>
                  <a:t> = set of consequent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90287C-12C0-01C2-8BAE-1F78C6C45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5" y="2761588"/>
                <a:ext cx="4917497" cy="1554272"/>
              </a:xfrm>
              <a:prstGeom prst="rect">
                <a:avLst/>
              </a:prstGeom>
              <a:blipFill>
                <a:blip r:embed="rId19"/>
                <a:stretch>
                  <a:fillRect l="-372" t="-784" r="-744" b="-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F5C37709-56F7-65C7-49EC-B81CAE746CA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33191" y="3277627"/>
            <a:ext cx="4286281" cy="103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8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ANFIS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9A83AB-D042-F270-4DA3-667EF79A20FD}"/>
                  </a:ext>
                </a:extLst>
              </p:cNvPr>
              <p:cNvSpPr txBox="1"/>
              <p:nvPr/>
            </p:nvSpPr>
            <p:spPr>
              <a:xfrm>
                <a:off x="249011" y="736603"/>
                <a:ext cx="8609682" cy="1046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3616325" algn="l"/>
                  </a:tabLst>
                </a:pPr>
                <a:r>
                  <a:rPr lang="en-GB" sz="1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Question 2</a:t>
                </a:r>
                <a:endParaRPr lang="en-GB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3616325" algn="l"/>
                  </a:tabLst>
                </a:pPr>
                <a:r>
                  <a:rPr lang="en-GB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What is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(∙) </m:t>
                    </m:r>
                  </m:oMath>
                </a14:m>
                <a:r>
                  <a:rPr lang="en-GB" sz="1400" dirty="0"/>
                  <a:t>and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(∙) </m:t>
                    </m:r>
                  </m:oMath>
                </a14:m>
                <a:r>
                  <a:rPr lang="en-GB" sz="1400" dirty="0"/>
                  <a:t>in Type 3 ANFIS? 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3616325" algn="l"/>
                  </a:tabLst>
                </a:pPr>
                <a:r>
                  <a:rPr lang="en-GB" sz="1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Solution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9A83AB-D042-F270-4DA3-667EF79A2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11" y="736603"/>
                <a:ext cx="8609682" cy="1046440"/>
              </a:xfrm>
              <a:prstGeom prst="rect">
                <a:avLst/>
              </a:prstGeom>
              <a:blipFill>
                <a:blip r:embed="rId16"/>
                <a:stretch>
                  <a:fillRect l="-212" t="-1170" b="-5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1F71CF6-44B8-2291-9F60-737FBC21E3E5}"/>
              </a:ext>
            </a:extLst>
          </p:cNvPr>
          <p:cNvSpPr txBox="1"/>
          <p:nvPr/>
        </p:nvSpPr>
        <p:spPr>
          <a:xfrm>
            <a:off x="771525" y="2144975"/>
            <a:ext cx="68171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r>
              <a:rPr lang="en-GB" sz="1200" b="1" dirty="0">
                <a:solidFill>
                  <a:srgbClr val="FF0000"/>
                </a:solidFill>
              </a:rPr>
              <a:t>They are the identity function and the function of the fuzzy inference system, respectively.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8EB1B-EB26-67AC-242E-8510E915ED56}"/>
              </a:ext>
            </a:extLst>
          </p:cNvPr>
          <p:cNvSpPr txBox="1"/>
          <p:nvPr/>
        </p:nvSpPr>
        <p:spPr>
          <a:xfrm>
            <a:off x="267159" y="2421974"/>
            <a:ext cx="8609681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3</a:t>
            </a:r>
            <a:endParaRPr lang="en-GB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Complete the Architecture of Type 1 ANFIS?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2297F5-0DBC-07D4-713D-7D75EEEA7E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8140" y="3030524"/>
            <a:ext cx="3629052" cy="137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6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ANFIS – Initial Construct via Grid Partition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9142C09-93EB-6BC1-EC11-335B0C63F15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8593" y="987207"/>
            <a:ext cx="3171848" cy="2857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755DFE-9FBB-8325-884D-CEB478B9B72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82254" y="1206604"/>
            <a:ext cx="3757640" cy="256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75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ANFIS – Initial Construct via Clustering 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D8D92C5-00EC-6406-09E5-F09B326988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5257" y="2547573"/>
            <a:ext cx="2289898" cy="191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53D931-D6FB-5F0B-458C-9D0DC540E19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4303" y="753933"/>
            <a:ext cx="3269186" cy="35862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82B667-D192-F21A-6983-67BF964025D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61464" y="705844"/>
            <a:ext cx="2092346" cy="173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48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Ensemble Learning – Introduction 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CC0C275-0987-4AC6-1925-E90287BBFB6A}"/>
              </a:ext>
            </a:extLst>
          </p:cNvPr>
          <p:cNvSpPr txBox="1"/>
          <p:nvPr/>
        </p:nvSpPr>
        <p:spPr>
          <a:xfrm>
            <a:off x="186597" y="681715"/>
            <a:ext cx="8672096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600"/>
              </a:spcAft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 or learners</a:t>
            </a:r>
          </a:p>
          <a:p>
            <a:pPr marL="652463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 math functions that can be trained or tuned to perform a specific tasks </a:t>
            </a:r>
          </a:p>
          <a:p>
            <a:pPr marL="628650" lvl="2" indent="-269875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Classifiers for classification</a:t>
            </a:r>
          </a:p>
          <a:p>
            <a:pPr marL="628650" lvl="2" indent="-269875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Regressors for regression</a:t>
            </a:r>
          </a:p>
          <a:p>
            <a:pPr marL="652463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Ranking machines for ranking,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Aft>
                <a:spcPts val="600"/>
              </a:spcAft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Ensemble Learning</a:t>
            </a:r>
          </a:p>
          <a:p>
            <a:pPr marL="651510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 a set of models to reach a better prediction</a:t>
            </a:r>
          </a:p>
          <a:p>
            <a:pPr marL="651510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 can be same (bagging &amp; boosting) or different types</a:t>
            </a:r>
          </a:p>
          <a:p>
            <a:pPr eaLnBrk="1" fontAlgn="auto" hangingPunct="1">
              <a:spcAft>
                <a:spcPts val="600"/>
              </a:spcAft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combine models</a:t>
            </a:r>
          </a:p>
          <a:p>
            <a:pPr marL="651510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Parallel: (weighted) majority vote, (weighted) average</a:t>
            </a:r>
          </a:p>
          <a:p>
            <a:pPr marL="651510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Serial: One after another</a:t>
            </a:r>
          </a:p>
        </p:txBody>
      </p:sp>
    </p:spTree>
    <p:extLst>
      <p:ext uri="{BB962C8B-B14F-4D97-AF65-F5344CB8AC3E}">
        <p14:creationId xmlns:p14="http://schemas.microsoft.com/office/powerpoint/2010/main" val="77705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Hybrid Intelligent Systems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57D00-50C6-7D21-B888-1027CE8D2317}"/>
              </a:ext>
            </a:extLst>
          </p:cNvPr>
          <p:cNvSpPr txBox="1"/>
          <p:nvPr/>
        </p:nvSpPr>
        <p:spPr>
          <a:xfrm>
            <a:off x="186595" y="803128"/>
            <a:ext cx="8672097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Traditionally, the </a:t>
            </a:r>
            <a:r>
              <a:rPr lang="en-GB" sz="1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three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main pillars of computational intelligence have been:</a:t>
            </a:r>
          </a:p>
          <a:p>
            <a:pPr marL="342900" lvl="0" indent="-342900" algn="just"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616325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Neural Networks – providing both architectures (e.g., feedforward neural networks) and learning procedures (e.g., backpropagation)</a:t>
            </a:r>
          </a:p>
          <a:p>
            <a:pPr marL="342900" lvl="0" indent="-342900" algn="just"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616325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Fuzzy Systems – providing Architectures (e.g., Tsukamoto, Mamdani, </a:t>
            </a:r>
            <a:r>
              <a:rPr lang="en-GB" sz="14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Sugeno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 </a:t>
            </a:r>
          </a:p>
          <a:p>
            <a:pPr marL="342900" lvl="0" indent="-342900" algn="just"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616325" algn="l"/>
              </a:tabLst>
            </a:pPr>
            <a:r>
              <a:rPr lang="en-GB" sz="1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Evolutionary Computation – providing learning procedures (e.g., Genetic Algorithms, Particle Swarm Optimisation, Ant Colony Optimisation)</a:t>
            </a:r>
          </a:p>
          <a:p>
            <a:pPr lvl="0"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endParaRPr lang="en-GB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endParaRPr lang="en-GB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itsAllHere">
            <a:extLst>
              <a:ext uri="{FF2B5EF4-FFF2-40B4-BE49-F238E27FC236}">
                <a16:creationId xmlns:a16="http://schemas.microsoft.com/office/drawing/2014/main" id="{26C562EB-8D38-4591-6268-3D493C40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8" y="2501987"/>
            <a:ext cx="3036783" cy="168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6E6FAE-144B-8A84-3691-E3F7AF941A29}"/>
              </a:ext>
            </a:extLst>
          </p:cNvPr>
          <p:cNvSpPr txBox="1"/>
          <p:nvPr/>
        </p:nvSpPr>
        <p:spPr>
          <a:xfrm>
            <a:off x="285308" y="418982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r>
              <a:rPr lang="en-GB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17"/>
              </a:rPr>
              <a:t>https://cis.ieee.org/about/what-is-ci</a:t>
            </a:r>
            <a:r>
              <a:rPr lang="en-GB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724AFA-CF24-8411-C4CC-5E1D677C821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17271" y="2445532"/>
            <a:ext cx="4841421" cy="18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38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Ensemble Learning – Introduction 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圖片 4">
            <a:extLst>
              <a:ext uri="{FF2B5EF4-FFF2-40B4-BE49-F238E27FC236}">
                <a16:creationId xmlns:a16="http://schemas.microsoft.com/office/drawing/2014/main" id="{212E5425-5812-52AC-5836-4287CD974D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09" y="780582"/>
            <a:ext cx="244792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Picture for Ask the Audience">
            <a:extLst>
              <a:ext uri="{FF2B5EF4-FFF2-40B4-BE49-F238E27FC236}">
                <a16:creationId xmlns:a16="http://schemas.microsoft.com/office/drawing/2014/main" id="{7742636B-A0E9-0BFE-B9B4-51CDD02EC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1" y="780580"/>
            <a:ext cx="199390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Picture for Phone a Friend&#10;">
            <a:extLst>
              <a:ext uri="{FF2B5EF4-FFF2-40B4-BE49-F238E27FC236}">
                <a16:creationId xmlns:a16="http://schemas.microsoft.com/office/drawing/2014/main" id="{78222AB7-F8F4-2142-8B36-83BB5558F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793" y="780579"/>
            <a:ext cx="199390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0A2107-CA5E-4AFD-7024-63AB5F9A05DD}"/>
              </a:ext>
            </a:extLst>
          </p:cNvPr>
          <p:cNvSpPr txBox="1"/>
          <p:nvPr/>
        </p:nvSpPr>
        <p:spPr>
          <a:xfrm>
            <a:off x="2530373" y="3159864"/>
            <a:ext cx="3984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1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opinions are better: Wisdom of the crowd</a:t>
            </a:r>
          </a:p>
        </p:txBody>
      </p:sp>
    </p:spTree>
    <p:extLst>
      <p:ext uri="{BB962C8B-B14F-4D97-AF65-F5344CB8AC3E}">
        <p14:creationId xmlns:p14="http://schemas.microsoft.com/office/powerpoint/2010/main" val="3533997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Ensemble Learning – Introduction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CC0C275-0987-4AC6-1925-E90287BBFB6A}"/>
              </a:ext>
            </a:extLst>
          </p:cNvPr>
          <p:cNvSpPr txBox="1"/>
          <p:nvPr/>
        </p:nvSpPr>
        <p:spPr>
          <a:xfrm>
            <a:off x="186597" y="729079"/>
            <a:ext cx="4874425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Parallel combination, or “committees”</a:t>
            </a:r>
          </a:p>
          <a:p>
            <a:pPr marL="652463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Majority Vote </a:t>
            </a:r>
          </a:p>
          <a:p>
            <a:pPr marL="628650" lvl="2" indent="-269875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Weighted Majority Vote</a:t>
            </a:r>
          </a:p>
          <a:p>
            <a:pPr eaLnBrk="1" fontAlgn="auto" hangingPunct="1">
              <a:spcAft>
                <a:spcPts val="600"/>
              </a:spcAft>
              <a:defRPr/>
            </a:pP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Aft>
                <a:spcPts val="600"/>
              </a:spcAft>
              <a:defRPr/>
            </a:pP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Aft>
                <a:spcPts val="600"/>
              </a:spcAft>
              <a:defRPr/>
            </a:pP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Aft>
                <a:spcPts val="600"/>
              </a:spcAft>
              <a:defRPr/>
            </a:pP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Aft>
                <a:spcPts val="600"/>
              </a:spcAft>
              <a:defRPr/>
            </a:pP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Aft>
                <a:spcPts val="600"/>
              </a:spcAft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Serial combination, train a classifier based on other classifiers’ output</a:t>
            </a:r>
          </a:p>
          <a:p>
            <a:pPr marL="651510" lvl="1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Treat the classifiers’ output a feature for the next-level classifier</a:t>
            </a:r>
          </a:p>
          <a:p>
            <a:pPr marL="651510" lvl="1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Similar to the idea of MLP (multi-layer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perceptrons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or GMDH (group method of data handling)</a:t>
            </a:r>
          </a:p>
          <a:p>
            <a:pPr marL="651510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A44B25-F9B8-545A-8736-3D89AC5D26E3}"/>
              </a:ext>
            </a:extLst>
          </p:cNvPr>
          <p:cNvGrpSpPr/>
          <p:nvPr/>
        </p:nvGrpSpPr>
        <p:grpSpPr>
          <a:xfrm>
            <a:off x="1417624" y="866831"/>
            <a:ext cx="4875213" cy="1978025"/>
            <a:chOff x="3563888" y="4509120"/>
            <a:chExt cx="4875213" cy="1978025"/>
          </a:xfrm>
        </p:grpSpPr>
        <p:sp>
          <p:nvSpPr>
            <p:cNvPr id="2" name="矩形 11">
              <a:extLst>
                <a:ext uri="{FF2B5EF4-FFF2-40B4-BE49-F238E27FC236}">
                  <a16:creationId xmlns:a16="http://schemas.microsoft.com/office/drawing/2014/main" id="{B559DD80-B61F-3FB7-0CE0-16278A00D54B}"/>
                </a:ext>
              </a:extLst>
            </p:cNvPr>
            <p:cNvSpPr/>
            <p:nvPr/>
          </p:nvSpPr>
          <p:spPr bwMode="auto">
            <a:xfrm>
              <a:off x="4933901" y="5140945"/>
              <a:ext cx="469900" cy="338138"/>
            </a:xfrm>
            <a:prstGeom prst="rect">
              <a:avLst/>
            </a:prstGeom>
            <a:ln w="38100">
              <a:solidFill>
                <a:srgbClr val="FF9933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M1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矩形 12">
              <a:extLst>
                <a:ext uri="{FF2B5EF4-FFF2-40B4-BE49-F238E27FC236}">
                  <a16:creationId xmlns:a16="http://schemas.microsoft.com/office/drawing/2014/main" id="{00368BE2-0787-0B8A-0C86-CE828658119E}"/>
                </a:ext>
              </a:extLst>
            </p:cNvPr>
            <p:cNvSpPr/>
            <p:nvPr/>
          </p:nvSpPr>
          <p:spPr bwMode="auto">
            <a:xfrm>
              <a:off x="4933901" y="5623545"/>
              <a:ext cx="469900" cy="338138"/>
            </a:xfrm>
            <a:prstGeom prst="rect">
              <a:avLst/>
            </a:prstGeom>
            <a:ln w="38100">
              <a:solidFill>
                <a:srgbClr val="FF9933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M2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E8524C94-CC60-E1B0-C3A6-A71413A57387}"/>
                </a:ext>
              </a:extLst>
            </p:cNvPr>
            <p:cNvSpPr/>
            <p:nvPr/>
          </p:nvSpPr>
          <p:spPr bwMode="auto">
            <a:xfrm>
              <a:off x="4933901" y="6149008"/>
              <a:ext cx="469900" cy="338137"/>
            </a:xfrm>
            <a:prstGeom prst="rect">
              <a:avLst/>
            </a:prstGeom>
            <a:ln w="38100">
              <a:solidFill>
                <a:srgbClr val="FF9933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M3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圓角矩形圖說文字 16">
              <a:extLst>
                <a:ext uri="{FF2B5EF4-FFF2-40B4-BE49-F238E27FC236}">
                  <a16:creationId xmlns:a16="http://schemas.microsoft.com/office/drawing/2014/main" id="{E79CB9D8-9749-9E2D-FFF2-B2E7B7EFFDA4}"/>
                </a:ext>
              </a:extLst>
            </p:cNvPr>
            <p:cNvSpPr/>
            <p:nvPr/>
          </p:nvSpPr>
          <p:spPr>
            <a:xfrm>
              <a:off x="6780163" y="4509120"/>
              <a:ext cx="1658938" cy="647700"/>
            </a:xfrm>
            <a:prstGeom prst="wedgeRoundRectCallout">
              <a:avLst>
                <a:gd name="adj1" fmla="val -44012"/>
                <a:gd name="adj2" fmla="val 98868"/>
                <a:gd name="adj3" fmla="val 16667"/>
              </a:avLst>
            </a:prstGeom>
            <a:solidFill>
              <a:srgbClr val="FFFFC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600" dirty="0">
                  <a:solidFill>
                    <a:schemeClr val="tx1"/>
                  </a:solidFill>
                  <a:sym typeface="Wingdings" panose="05000000000000000000" pitchFamily="2" charset="2"/>
                </a:rPr>
                <a:t>Simple/weighted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600" dirty="0">
                  <a:solidFill>
                    <a:schemeClr val="tx1"/>
                  </a:solidFill>
                  <a:sym typeface="Wingdings" panose="05000000000000000000" pitchFamily="2" charset="2"/>
                </a:rPr>
                <a:t>majority vote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線單箭頭接點 27">
              <a:extLst>
                <a:ext uri="{FF2B5EF4-FFF2-40B4-BE49-F238E27FC236}">
                  <a16:creationId xmlns:a16="http://schemas.microsoft.com/office/drawing/2014/main" id="{99D3DC5C-25FC-C843-D36F-62EBDD49B425}"/>
                </a:ext>
              </a:extLst>
            </p:cNvPr>
            <p:cNvCxnSpPr>
              <a:cxnSpLocks noChangeShapeType="1"/>
              <a:stCxn id="2" idx="3"/>
              <a:endCxn id="15" idx="1"/>
            </p:cNvCxnSpPr>
            <p:nvPr/>
          </p:nvCxnSpPr>
          <p:spPr bwMode="auto">
            <a:xfrm>
              <a:off x="5403801" y="5309220"/>
              <a:ext cx="609600" cy="504825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矩形 20">
              <a:extLst>
                <a:ext uri="{FF2B5EF4-FFF2-40B4-BE49-F238E27FC236}">
                  <a16:creationId xmlns:a16="http://schemas.microsoft.com/office/drawing/2014/main" id="{DF61540C-73E1-5591-69EF-F97506009013}"/>
                </a:ext>
              </a:extLst>
            </p:cNvPr>
            <p:cNvSpPr/>
            <p:nvPr/>
          </p:nvSpPr>
          <p:spPr bwMode="auto">
            <a:xfrm>
              <a:off x="6013401" y="5644183"/>
              <a:ext cx="1120775" cy="338137"/>
            </a:xfrm>
            <a:prstGeom prst="rect">
              <a:avLst/>
            </a:prstGeom>
            <a:ln w="38100">
              <a:solidFill>
                <a:srgbClr val="FF9933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Aggregator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線單箭頭接點 27">
              <a:extLst>
                <a:ext uri="{FF2B5EF4-FFF2-40B4-BE49-F238E27FC236}">
                  <a16:creationId xmlns:a16="http://schemas.microsoft.com/office/drawing/2014/main" id="{AB7C4238-7586-9BEB-41B7-015737DEF010}"/>
                </a:ext>
              </a:extLst>
            </p:cNvPr>
            <p:cNvCxnSpPr>
              <a:cxnSpLocks noChangeShapeType="1"/>
              <a:stCxn id="4" idx="3"/>
              <a:endCxn id="15" idx="1"/>
            </p:cNvCxnSpPr>
            <p:nvPr/>
          </p:nvCxnSpPr>
          <p:spPr bwMode="auto">
            <a:xfrm>
              <a:off x="5403801" y="5791820"/>
              <a:ext cx="609600" cy="22225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直線單箭頭接點 27">
              <a:extLst>
                <a:ext uri="{FF2B5EF4-FFF2-40B4-BE49-F238E27FC236}">
                  <a16:creationId xmlns:a16="http://schemas.microsoft.com/office/drawing/2014/main" id="{C3DF8733-4BC5-5B14-9BAE-96C83E7DEF20}"/>
                </a:ext>
              </a:extLst>
            </p:cNvPr>
            <p:cNvCxnSpPr>
              <a:cxnSpLocks noChangeShapeType="1"/>
              <a:stCxn id="12" idx="3"/>
              <a:endCxn id="15" idx="1"/>
            </p:cNvCxnSpPr>
            <p:nvPr/>
          </p:nvCxnSpPr>
          <p:spPr bwMode="auto">
            <a:xfrm flipV="1">
              <a:off x="5403801" y="5814045"/>
              <a:ext cx="609600" cy="50323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直線單箭頭接點 27">
              <a:extLst>
                <a:ext uri="{FF2B5EF4-FFF2-40B4-BE49-F238E27FC236}">
                  <a16:creationId xmlns:a16="http://schemas.microsoft.com/office/drawing/2014/main" id="{20454EFE-4B80-B842-0052-E268516CF42B}"/>
                </a:ext>
              </a:extLst>
            </p:cNvPr>
            <p:cNvCxnSpPr>
              <a:cxnSpLocks noChangeShapeType="1"/>
              <a:stCxn id="22" idx="3"/>
              <a:endCxn id="2" idx="1"/>
            </p:cNvCxnSpPr>
            <p:nvPr/>
          </p:nvCxnSpPr>
          <p:spPr bwMode="auto">
            <a:xfrm flipV="1">
              <a:off x="4248101" y="5309220"/>
              <a:ext cx="685800" cy="498475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直線單箭頭接點 27">
              <a:extLst>
                <a:ext uri="{FF2B5EF4-FFF2-40B4-BE49-F238E27FC236}">
                  <a16:creationId xmlns:a16="http://schemas.microsoft.com/office/drawing/2014/main" id="{19EAB3EB-9810-3835-E71B-063850933AD0}"/>
                </a:ext>
              </a:extLst>
            </p:cNvPr>
            <p:cNvCxnSpPr>
              <a:cxnSpLocks noChangeShapeType="1"/>
              <a:stCxn id="22" idx="3"/>
              <a:endCxn id="4" idx="1"/>
            </p:cNvCxnSpPr>
            <p:nvPr/>
          </p:nvCxnSpPr>
          <p:spPr bwMode="auto">
            <a:xfrm flipV="1">
              <a:off x="4248101" y="5791820"/>
              <a:ext cx="685800" cy="15875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直線單箭頭接點 27">
              <a:extLst>
                <a:ext uri="{FF2B5EF4-FFF2-40B4-BE49-F238E27FC236}">
                  <a16:creationId xmlns:a16="http://schemas.microsoft.com/office/drawing/2014/main" id="{B785CD6C-0C4C-5446-DD30-9EAE62CBC47C}"/>
                </a:ext>
              </a:extLst>
            </p:cNvPr>
            <p:cNvCxnSpPr>
              <a:cxnSpLocks noChangeShapeType="1"/>
              <a:stCxn id="22" idx="3"/>
              <a:endCxn id="12" idx="1"/>
            </p:cNvCxnSpPr>
            <p:nvPr/>
          </p:nvCxnSpPr>
          <p:spPr bwMode="auto">
            <a:xfrm>
              <a:off x="4248101" y="5807695"/>
              <a:ext cx="685800" cy="509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直線單箭頭接點 27">
              <a:extLst>
                <a:ext uri="{FF2B5EF4-FFF2-40B4-BE49-F238E27FC236}">
                  <a16:creationId xmlns:a16="http://schemas.microsoft.com/office/drawing/2014/main" id="{4C45521F-461E-55F0-AA5A-3E660EC11EB0}"/>
                </a:ext>
              </a:extLst>
            </p:cNvPr>
            <p:cNvCxnSpPr>
              <a:cxnSpLocks noChangeShapeType="1"/>
              <a:stCxn id="15" idx="3"/>
              <a:endCxn id="23" idx="1"/>
            </p:cNvCxnSpPr>
            <p:nvPr/>
          </p:nvCxnSpPr>
          <p:spPr bwMode="auto">
            <a:xfrm flipV="1">
              <a:off x="7134176" y="5807695"/>
              <a:ext cx="319087" cy="635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文字方塊 40">
              <a:extLst>
                <a:ext uri="{FF2B5EF4-FFF2-40B4-BE49-F238E27FC236}">
                  <a16:creationId xmlns:a16="http://schemas.microsoft.com/office/drawing/2014/main" id="{3873B041-4858-3B95-410F-C6114A16B2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3888" y="5623545"/>
              <a:ext cx="68421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dirty="0"/>
                <a:t>Input</a:t>
              </a:r>
              <a:endParaRPr lang="zh-TW" altLang="en-US" dirty="0"/>
            </a:p>
          </p:txBody>
        </p:sp>
        <p:sp>
          <p:nvSpPr>
            <p:cNvPr id="23" name="文字方塊 43">
              <a:extLst>
                <a:ext uri="{FF2B5EF4-FFF2-40B4-BE49-F238E27FC236}">
                  <a16:creationId xmlns:a16="http://schemas.microsoft.com/office/drawing/2014/main" id="{D9024959-40D1-C560-4083-E62A6F4A9E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3263" y="5623545"/>
              <a:ext cx="85725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/>
                <a:t>Output</a:t>
              </a:r>
              <a:endParaRPr lang="zh-TW" alt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1F802AF-A4DA-87B3-B344-47F5BDC5530E}"/>
              </a:ext>
            </a:extLst>
          </p:cNvPr>
          <p:cNvGrpSpPr/>
          <p:nvPr/>
        </p:nvGrpSpPr>
        <p:grpSpPr>
          <a:xfrm>
            <a:off x="5492754" y="2349556"/>
            <a:ext cx="3773711" cy="2088232"/>
            <a:chOff x="4974753" y="2780928"/>
            <a:chExt cx="3773711" cy="2088232"/>
          </a:xfrm>
        </p:grpSpPr>
        <p:sp>
          <p:nvSpPr>
            <p:cNvPr id="25" name="矩形 4">
              <a:extLst>
                <a:ext uri="{FF2B5EF4-FFF2-40B4-BE49-F238E27FC236}">
                  <a16:creationId xmlns:a16="http://schemas.microsoft.com/office/drawing/2014/main" id="{0A50DF10-4CA6-A6F8-D403-09DD66FC86FD}"/>
                </a:ext>
              </a:extLst>
            </p:cNvPr>
            <p:cNvSpPr/>
            <p:nvPr/>
          </p:nvSpPr>
          <p:spPr bwMode="auto">
            <a:xfrm>
              <a:off x="5876527" y="2803153"/>
              <a:ext cx="469900" cy="338138"/>
            </a:xfrm>
            <a:prstGeom prst="rect">
              <a:avLst/>
            </a:prstGeom>
            <a:ln w="38100">
              <a:solidFill>
                <a:srgbClr val="FF9933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M1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5">
              <a:extLst>
                <a:ext uri="{FF2B5EF4-FFF2-40B4-BE49-F238E27FC236}">
                  <a16:creationId xmlns:a16="http://schemas.microsoft.com/office/drawing/2014/main" id="{0E0E9C33-36AD-077D-CC98-CED8E0CF4450}"/>
                </a:ext>
              </a:extLst>
            </p:cNvPr>
            <p:cNvSpPr/>
            <p:nvPr/>
          </p:nvSpPr>
          <p:spPr bwMode="auto">
            <a:xfrm>
              <a:off x="6524649" y="2803153"/>
              <a:ext cx="469900" cy="338138"/>
            </a:xfrm>
            <a:prstGeom prst="rect">
              <a:avLst/>
            </a:prstGeom>
            <a:ln w="38100">
              <a:solidFill>
                <a:srgbClr val="FF9933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M2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矩形 6">
              <a:extLst>
                <a:ext uri="{FF2B5EF4-FFF2-40B4-BE49-F238E27FC236}">
                  <a16:creationId xmlns:a16="http://schemas.microsoft.com/office/drawing/2014/main" id="{71E82594-66B3-96D4-7829-16373A302842}"/>
                </a:ext>
              </a:extLst>
            </p:cNvPr>
            <p:cNvSpPr/>
            <p:nvPr/>
          </p:nvSpPr>
          <p:spPr bwMode="auto">
            <a:xfrm>
              <a:off x="7172721" y="2803153"/>
              <a:ext cx="469900" cy="338138"/>
            </a:xfrm>
            <a:prstGeom prst="rect">
              <a:avLst/>
            </a:prstGeom>
            <a:ln w="38100">
              <a:solidFill>
                <a:srgbClr val="FF9933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M3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202A0270-C3D2-0D60-FADA-EA8DD20683E9}"/>
                </a:ext>
              </a:extLst>
            </p:cNvPr>
            <p:cNvCxnSpPr>
              <a:cxnSpLocks noChangeShapeType="1"/>
              <a:stCxn id="25" idx="3"/>
              <a:endCxn id="26" idx="1"/>
            </p:cNvCxnSpPr>
            <p:nvPr/>
          </p:nvCxnSpPr>
          <p:spPr bwMode="auto">
            <a:xfrm>
              <a:off x="6346427" y="2972222"/>
              <a:ext cx="178222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線單箭頭接點 27">
              <a:extLst>
                <a:ext uri="{FF2B5EF4-FFF2-40B4-BE49-F238E27FC236}">
                  <a16:creationId xmlns:a16="http://schemas.microsoft.com/office/drawing/2014/main" id="{773A9E5F-9908-C948-4473-7D42F754CBB8}"/>
                </a:ext>
              </a:extLst>
            </p:cNvPr>
            <p:cNvCxnSpPr>
              <a:cxnSpLocks noChangeShapeType="1"/>
              <a:stCxn id="26" idx="3"/>
              <a:endCxn id="27" idx="1"/>
            </p:cNvCxnSpPr>
            <p:nvPr/>
          </p:nvCxnSpPr>
          <p:spPr bwMode="auto">
            <a:xfrm>
              <a:off x="6994549" y="2972222"/>
              <a:ext cx="178172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線單箭頭接點 27">
              <a:extLst>
                <a:ext uri="{FF2B5EF4-FFF2-40B4-BE49-F238E27FC236}">
                  <a16:creationId xmlns:a16="http://schemas.microsoft.com/office/drawing/2014/main" id="{E6408DB9-3163-575D-9BB2-C820DE32AEB9}"/>
                </a:ext>
              </a:extLst>
            </p:cNvPr>
            <p:cNvCxnSpPr>
              <a:cxnSpLocks noChangeShapeType="1"/>
              <a:stCxn id="32" idx="3"/>
              <a:endCxn id="25" idx="1"/>
            </p:cNvCxnSpPr>
            <p:nvPr/>
          </p:nvCxnSpPr>
          <p:spPr bwMode="auto">
            <a:xfrm>
              <a:off x="5660553" y="2965872"/>
              <a:ext cx="215974" cy="635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直線單箭頭接點 27">
              <a:extLst>
                <a:ext uri="{FF2B5EF4-FFF2-40B4-BE49-F238E27FC236}">
                  <a16:creationId xmlns:a16="http://schemas.microsoft.com/office/drawing/2014/main" id="{D1960905-354A-671D-878D-C0D0A7F7B23B}"/>
                </a:ext>
              </a:extLst>
            </p:cNvPr>
            <p:cNvCxnSpPr>
              <a:cxnSpLocks noChangeShapeType="1"/>
              <a:stCxn id="27" idx="3"/>
              <a:endCxn id="33" idx="1"/>
            </p:cNvCxnSpPr>
            <p:nvPr/>
          </p:nvCxnSpPr>
          <p:spPr bwMode="auto">
            <a:xfrm flipV="1">
              <a:off x="7642621" y="2965872"/>
              <a:ext cx="250180" cy="635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文字方塊 16">
              <a:extLst>
                <a:ext uri="{FF2B5EF4-FFF2-40B4-BE49-F238E27FC236}">
                  <a16:creationId xmlns:a16="http://schemas.microsoft.com/office/drawing/2014/main" id="{6BDF6348-0DCB-36F0-47D1-AB7D37D7D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4753" y="2780928"/>
              <a:ext cx="685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dirty="0"/>
                <a:t>Input</a:t>
              </a:r>
              <a:endParaRPr lang="zh-TW" altLang="en-US" dirty="0"/>
            </a:p>
          </p:txBody>
        </p:sp>
        <p:sp>
          <p:nvSpPr>
            <p:cNvPr id="33" name="文字方塊 17">
              <a:extLst>
                <a:ext uri="{FF2B5EF4-FFF2-40B4-BE49-F238E27FC236}">
                  <a16:creationId xmlns:a16="http://schemas.microsoft.com/office/drawing/2014/main" id="{E984353F-712D-F881-8DD4-B964BF8E02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92801" y="2780928"/>
              <a:ext cx="8556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/>
                <a:t>Output</a:t>
              </a:r>
              <a:endParaRPr lang="zh-TW" altLang="en-US"/>
            </a:p>
          </p:txBody>
        </p:sp>
        <p:sp>
          <p:nvSpPr>
            <p:cNvPr id="34" name="矩形 12">
              <a:extLst>
                <a:ext uri="{FF2B5EF4-FFF2-40B4-BE49-F238E27FC236}">
                  <a16:creationId xmlns:a16="http://schemas.microsoft.com/office/drawing/2014/main" id="{5D869B72-A514-CC7E-D2EA-6250FA50A996}"/>
                </a:ext>
              </a:extLst>
            </p:cNvPr>
            <p:cNvSpPr/>
            <p:nvPr/>
          </p:nvSpPr>
          <p:spPr bwMode="auto">
            <a:xfrm>
              <a:off x="6164883" y="3544863"/>
              <a:ext cx="469900" cy="338138"/>
            </a:xfrm>
            <a:prstGeom prst="rect">
              <a:avLst/>
            </a:prstGeom>
            <a:ln w="38100">
              <a:solidFill>
                <a:srgbClr val="FF9933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M1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FBEB558B-7CB7-085D-F887-74FD9A051541}"/>
                </a:ext>
              </a:extLst>
            </p:cNvPr>
            <p:cNvSpPr/>
            <p:nvPr/>
          </p:nvSpPr>
          <p:spPr bwMode="auto">
            <a:xfrm>
              <a:off x="6164883" y="4027463"/>
              <a:ext cx="469900" cy="338138"/>
            </a:xfrm>
            <a:prstGeom prst="rect">
              <a:avLst/>
            </a:prstGeom>
            <a:ln w="38100">
              <a:solidFill>
                <a:srgbClr val="FF9933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M2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矩形 14">
              <a:extLst>
                <a:ext uri="{FF2B5EF4-FFF2-40B4-BE49-F238E27FC236}">
                  <a16:creationId xmlns:a16="http://schemas.microsoft.com/office/drawing/2014/main" id="{48298F4A-DEF7-6A77-0049-19EC09E40C35}"/>
                </a:ext>
              </a:extLst>
            </p:cNvPr>
            <p:cNvSpPr/>
            <p:nvPr/>
          </p:nvSpPr>
          <p:spPr bwMode="auto">
            <a:xfrm>
              <a:off x="6164883" y="4531023"/>
              <a:ext cx="469900" cy="338137"/>
            </a:xfrm>
            <a:prstGeom prst="rect">
              <a:avLst/>
            </a:prstGeom>
            <a:ln w="38100">
              <a:solidFill>
                <a:srgbClr val="FF9933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M3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" name="直線單箭頭接點 27">
              <a:extLst>
                <a:ext uri="{FF2B5EF4-FFF2-40B4-BE49-F238E27FC236}">
                  <a16:creationId xmlns:a16="http://schemas.microsoft.com/office/drawing/2014/main" id="{DE8C03CF-50DF-CF84-8230-E13F50D793D2}"/>
                </a:ext>
              </a:extLst>
            </p:cNvPr>
            <p:cNvCxnSpPr>
              <a:cxnSpLocks noChangeShapeType="1"/>
              <a:stCxn id="34" idx="3"/>
              <a:endCxn id="38" idx="1"/>
            </p:cNvCxnSpPr>
            <p:nvPr/>
          </p:nvCxnSpPr>
          <p:spPr bwMode="auto">
            <a:xfrm>
              <a:off x="6634783" y="3713932"/>
              <a:ext cx="392335" cy="503446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" name="矩形 16">
              <a:extLst>
                <a:ext uri="{FF2B5EF4-FFF2-40B4-BE49-F238E27FC236}">
                  <a16:creationId xmlns:a16="http://schemas.microsoft.com/office/drawing/2014/main" id="{43C6FBFB-F52B-3E33-726E-00DF635F3822}"/>
                </a:ext>
              </a:extLst>
            </p:cNvPr>
            <p:cNvSpPr/>
            <p:nvPr/>
          </p:nvSpPr>
          <p:spPr bwMode="auto">
            <a:xfrm>
              <a:off x="7027118" y="4048101"/>
              <a:ext cx="470001" cy="338554"/>
            </a:xfrm>
            <a:prstGeom prst="rect">
              <a:avLst/>
            </a:prstGeom>
            <a:ln w="38100">
              <a:solidFill>
                <a:srgbClr val="FF9933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M4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線單箭頭接點 27">
              <a:extLst>
                <a:ext uri="{FF2B5EF4-FFF2-40B4-BE49-F238E27FC236}">
                  <a16:creationId xmlns:a16="http://schemas.microsoft.com/office/drawing/2014/main" id="{5545F198-4483-B906-C5EB-8B65AFEB6A40}"/>
                </a:ext>
              </a:extLst>
            </p:cNvPr>
            <p:cNvCxnSpPr>
              <a:cxnSpLocks noChangeShapeType="1"/>
              <a:stCxn id="35" idx="3"/>
              <a:endCxn id="38" idx="1"/>
            </p:cNvCxnSpPr>
            <p:nvPr/>
          </p:nvCxnSpPr>
          <p:spPr bwMode="auto">
            <a:xfrm>
              <a:off x="6634783" y="4196532"/>
              <a:ext cx="392335" cy="20846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直線單箭頭接點 27">
              <a:extLst>
                <a:ext uri="{FF2B5EF4-FFF2-40B4-BE49-F238E27FC236}">
                  <a16:creationId xmlns:a16="http://schemas.microsoft.com/office/drawing/2014/main" id="{1663CBE4-B8F9-9DDD-7379-4900B0690690}"/>
                </a:ext>
              </a:extLst>
            </p:cNvPr>
            <p:cNvCxnSpPr>
              <a:cxnSpLocks noChangeShapeType="1"/>
              <a:stCxn id="36" idx="3"/>
              <a:endCxn id="38" idx="1"/>
            </p:cNvCxnSpPr>
            <p:nvPr/>
          </p:nvCxnSpPr>
          <p:spPr bwMode="auto">
            <a:xfrm flipV="1">
              <a:off x="6634783" y="4217378"/>
              <a:ext cx="392335" cy="482714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直線單箭頭接點 27">
              <a:extLst>
                <a:ext uri="{FF2B5EF4-FFF2-40B4-BE49-F238E27FC236}">
                  <a16:creationId xmlns:a16="http://schemas.microsoft.com/office/drawing/2014/main" id="{D7296F63-860E-AA8F-99CA-8D9BBE82C755}"/>
                </a:ext>
              </a:extLst>
            </p:cNvPr>
            <p:cNvCxnSpPr>
              <a:cxnSpLocks noChangeShapeType="1"/>
              <a:stCxn id="45" idx="3"/>
              <a:endCxn id="34" idx="1"/>
            </p:cNvCxnSpPr>
            <p:nvPr/>
          </p:nvCxnSpPr>
          <p:spPr bwMode="auto">
            <a:xfrm flipV="1">
              <a:off x="5730974" y="3713932"/>
              <a:ext cx="433909" cy="497681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直線單箭頭接點 27">
              <a:extLst>
                <a:ext uri="{FF2B5EF4-FFF2-40B4-BE49-F238E27FC236}">
                  <a16:creationId xmlns:a16="http://schemas.microsoft.com/office/drawing/2014/main" id="{06B0466C-3633-4093-DF30-5FA296AD8926}"/>
                </a:ext>
              </a:extLst>
            </p:cNvPr>
            <p:cNvCxnSpPr>
              <a:cxnSpLocks noChangeShapeType="1"/>
              <a:stCxn id="45" idx="3"/>
              <a:endCxn id="35" idx="1"/>
            </p:cNvCxnSpPr>
            <p:nvPr/>
          </p:nvCxnSpPr>
          <p:spPr bwMode="auto">
            <a:xfrm flipV="1">
              <a:off x="5730974" y="4196532"/>
              <a:ext cx="433909" cy="15081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直線單箭頭接點 27">
              <a:extLst>
                <a:ext uri="{FF2B5EF4-FFF2-40B4-BE49-F238E27FC236}">
                  <a16:creationId xmlns:a16="http://schemas.microsoft.com/office/drawing/2014/main" id="{B78BF2CA-EC57-7910-E108-98489FFA69D9}"/>
                </a:ext>
              </a:extLst>
            </p:cNvPr>
            <p:cNvCxnSpPr>
              <a:cxnSpLocks noChangeShapeType="1"/>
              <a:stCxn id="45" idx="3"/>
              <a:endCxn id="36" idx="1"/>
            </p:cNvCxnSpPr>
            <p:nvPr/>
          </p:nvCxnSpPr>
          <p:spPr bwMode="auto">
            <a:xfrm>
              <a:off x="5730974" y="4211613"/>
              <a:ext cx="433909" cy="488479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直線單箭頭接點 27">
              <a:extLst>
                <a:ext uri="{FF2B5EF4-FFF2-40B4-BE49-F238E27FC236}">
                  <a16:creationId xmlns:a16="http://schemas.microsoft.com/office/drawing/2014/main" id="{88AB4BF5-BCD2-FE2A-33AA-3C01F82950F9}"/>
                </a:ext>
              </a:extLst>
            </p:cNvPr>
            <p:cNvCxnSpPr>
              <a:cxnSpLocks noChangeShapeType="1"/>
              <a:stCxn id="38" idx="3"/>
              <a:endCxn id="46" idx="1"/>
            </p:cNvCxnSpPr>
            <p:nvPr/>
          </p:nvCxnSpPr>
          <p:spPr bwMode="auto">
            <a:xfrm flipV="1">
              <a:off x="7497119" y="4211613"/>
              <a:ext cx="322087" cy="5765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" name="文字方塊 40">
              <a:extLst>
                <a:ext uri="{FF2B5EF4-FFF2-40B4-BE49-F238E27FC236}">
                  <a16:creationId xmlns:a16="http://schemas.microsoft.com/office/drawing/2014/main" id="{65FC921D-7284-BDC2-4F37-B0B6A73204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6761" y="4027463"/>
              <a:ext cx="68421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/>
                <a:t>Input</a:t>
              </a:r>
              <a:endParaRPr lang="zh-TW" altLang="en-US"/>
            </a:p>
          </p:txBody>
        </p:sp>
        <p:sp>
          <p:nvSpPr>
            <p:cNvPr id="46" name="文字方塊 43">
              <a:extLst>
                <a:ext uri="{FF2B5EF4-FFF2-40B4-BE49-F238E27FC236}">
                  <a16:creationId xmlns:a16="http://schemas.microsoft.com/office/drawing/2014/main" id="{60942E41-67E8-9B43-34E3-B041A5E551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9206" y="4027463"/>
              <a:ext cx="85725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/>
                <a:t>Output</a:t>
              </a:r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4146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Ensemble Learning – Introduction 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C0C275-0987-4AC6-1925-E90287BBFB6A}"/>
                  </a:ext>
                </a:extLst>
              </p:cNvPr>
              <p:cNvSpPr txBox="1"/>
              <p:nvPr/>
            </p:nvSpPr>
            <p:spPr>
              <a:xfrm>
                <a:off x="186597" y="681715"/>
                <a:ext cx="8672096" cy="1184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Aft>
                    <a:spcPts val="600"/>
                  </a:spcAft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Mixtures of experts</a:t>
                </a:r>
              </a:p>
              <a:p>
                <a:pPr marL="628650" indent="-269875" eaLnBrk="1" fontAlgn="auto" hangingPunct="1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Weights are crisp interval on </a:t>
                </a:r>
                <a14:m>
                  <m:oMath xmlns:m="http://schemas.openxmlformats.org/officeDocument/2006/math">
                    <m:r>
                      <a:rPr lang="en-US" altLang="zh-TW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US" altLang="zh-TW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628650" indent="-269875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Weights are fuzzy interval on </a:t>
                </a:r>
                <a14:m>
                  <m:oMath xmlns:m="http://schemas.openxmlformats.org/officeDocument/2006/math">
                    <m:r>
                      <a:rPr lang="en-US" altLang="zh-TW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US" altLang="zh-TW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628650" indent="-269875" eaLnBrk="1" fontAlgn="auto" hangingPunct="1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endParaRPr lang="en-US" altLang="zh-TW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C0C275-0987-4AC6-1925-E90287BBF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97" y="681715"/>
                <a:ext cx="8672096" cy="1184940"/>
              </a:xfrm>
              <a:prstGeom prst="rect">
                <a:avLst/>
              </a:prstGeom>
              <a:blipFill>
                <a:blip r:embed="rId16"/>
                <a:stretch>
                  <a:fillRect l="-211" t="-10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2">
            <a:extLst>
              <a:ext uri="{FF2B5EF4-FFF2-40B4-BE49-F238E27FC236}">
                <a16:creationId xmlns:a16="http://schemas.microsoft.com/office/drawing/2014/main" id="{84E268EF-1A31-3243-3C04-DB0D51A157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05304" y="1619187"/>
            <a:ext cx="3234680" cy="284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52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Ensemble Learning – Bagging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C0C275-0987-4AC6-1925-E90287BBFB6A}"/>
                  </a:ext>
                </a:extLst>
              </p:cNvPr>
              <p:cNvSpPr txBox="1"/>
              <p:nvPr/>
            </p:nvSpPr>
            <p:spPr>
              <a:xfrm>
                <a:off x="186597" y="681715"/>
                <a:ext cx="8672096" cy="207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Concept</a:t>
                </a:r>
              </a:p>
              <a:p>
                <a:pPr marL="652463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Learn many classifiers, each with only a </a:t>
                </a:r>
                <a:r>
                  <a:rPr lang="en-US" altLang="zh-TW" sz="1400" b="1" i="1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part</a:t>
                </a: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of the data</a:t>
                </a:r>
              </a:p>
              <a:p>
                <a:pPr marL="652463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Combine models via vote or averaging</a:t>
                </a:r>
              </a:p>
              <a:p>
                <a:pPr eaLnBrk="1" fontAlgn="auto" hangingPunct="1"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Major goal: Reduce overfitting</a:t>
                </a:r>
              </a:p>
              <a:p>
                <a:pPr marL="652463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Since each classifier only “sees” part of the data </a:t>
                </a:r>
                <a14:m>
                  <m:oMath xmlns:m="http://schemas.openxmlformats.org/officeDocument/2006/math">
                    <m:r>
                      <a:rPr lang="en-US" altLang="zh-TW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→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No way to “memorize” the data </a:t>
                </a:r>
                <a14:m>
                  <m:oMath xmlns:m="http://schemas.openxmlformats.org/officeDocument/2006/math">
                    <m:r>
                      <a:rPr lang="en-US" altLang="zh-TW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→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Less likely to overfit</a:t>
                </a:r>
                <a:endParaRPr lang="en-US" altLang="zh-TW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628650" indent="-269875" eaLnBrk="1" fontAlgn="auto" hangingPunct="1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endParaRPr lang="en-US" altLang="zh-TW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C0C275-0987-4AC6-1925-E90287BBF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97" y="681715"/>
                <a:ext cx="8672096" cy="2077492"/>
              </a:xfrm>
              <a:prstGeom prst="rect">
                <a:avLst/>
              </a:prstGeom>
              <a:blipFill>
                <a:blip r:embed="rId16"/>
                <a:stretch>
                  <a:fillRect l="-211" t="-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2F447D-4C79-76EF-1D82-026FFE88F96C}"/>
                  </a:ext>
                </a:extLst>
              </p:cNvPr>
              <p:cNvSpPr txBox="1"/>
              <p:nvPr/>
            </p:nvSpPr>
            <p:spPr>
              <a:xfrm>
                <a:off x="186596" y="2483180"/>
                <a:ext cx="8672098" cy="1985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Aft>
                    <a:spcPts val="600"/>
                  </a:spcAft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Bagging </a:t>
                </a:r>
                <a14:m>
                  <m:oMath xmlns:m="http://schemas.openxmlformats.org/officeDocument/2006/math">
                    <m:r>
                      <a:rPr lang="en-US" altLang="zh-TW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bootstrap aggregation</a:t>
                </a:r>
                <a:endParaRPr lang="en-US" altLang="zh-TW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652463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Bootstrap: Create a random subset by random sampling with replacement </a:t>
                </a:r>
                <a14:m>
                  <m:oMath xmlns:m="http://schemas.openxmlformats.org/officeDocument/2006/math">
                    <m:r>
                      <a:rPr lang="en-US" altLang="zh-TW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→ 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draw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GB" altLang="zh-TW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e>
                      <m:sup>
                        <m:r>
                          <a:rPr lang="en-GB" altLang="zh-TW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altLang="zh-TW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samples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GB" altLang="zh-TW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e>
                      <m:sup>
                        <m:r>
                          <a:rPr lang="en-GB" altLang="zh-TW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  <m:r>
                      <a:rPr lang="en-GB" altLang="zh-TW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&lt;</m:t>
                    </m:r>
                    <m:r>
                      <a:rPr lang="en-US" altLang="zh-TW" sz="14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) and train a model</a:t>
                </a:r>
              </a:p>
              <a:p>
                <a:pPr marL="652463" lvl="1" indent="-285750" eaLnBrk="1" fontAlgn="auto" hangingPunct="1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Aggregation: Repeat </a:t>
                </a:r>
                <a14:m>
                  <m:oMath xmlns:m="http://schemas.openxmlformats.org/officeDocument/2006/math">
                    <m:r>
                      <a:rPr lang="en-US" altLang="zh-TW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times to have </a:t>
                </a:r>
                <a14:m>
                  <m:oMath xmlns:m="http://schemas.openxmlformats.org/officeDocument/2006/math">
                    <m:r>
                      <a:rPr lang="en-US" altLang="zh-TW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models for aggregation</a:t>
                </a:r>
              </a:p>
              <a:p>
                <a:pPr eaLnBrk="1" fontAlgn="auto" hangingPunct="1">
                  <a:spcAft>
                    <a:spcPts val="600"/>
                  </a:spcAft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Aggregation</a:t>
                </a:r>
              </a:p>
              <a:p>
                <a:pPr marL="652463" lvl="1" indent="-285750" eaLnBrk="1" fontAlgn="auto" hangingPunct="1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For classification </a:t>
                </a:r>
                <a14:m>
                  <m:oMath xmlns:m="http://schemas.openxmlformats.org/officeDocument/2006/math">
                    <m:r>
                      <a:rPr lang="en-US" altLang="zh-TW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→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Majority vote of </a:t>
                </a:r>
                <a14:m>
                  <m:oMath xmlns:m="http://schemas.openxmlformats.org/officeDocument/2006/math">
                    <m:r>
                      <a:rPr lang="en-US" altLang="zh-TW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classifiers</a:t>
                </a:r>
              </a:p>
              <a:p>
                <a:pPr marL="652463" lvl="1" indent="-285750" eaLnBrk="1" fontAlgn="auto" hangingPunct="1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For regression </a:t>
                </a:r>
                <a14:m>
                  <m:oMath xmlns:m="http://schemas.openxmlformats.org/officeDocument/2006/math">
                    <m:r>
                      <a:rPr lang="en-US" altLang="zh-TW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→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Average of </a:t>
                </a:r>
                <a14:m>
                  <m:oMath xmlns:m="http://schemas.openxmlformats.org/officeDocument/2006/math">
                    <m:r>
                      <a:rPr lang="en-US" altLang="zh-TW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regressors</a:t>
                </a: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2F447D-4C79-76EF-1D82-026FFE88F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96" y="2483180"/>
                <a:ext cx="8672098" cy="1985159"/>
              </a:xfrm>
              <a:prstGeom prst="rect">
                <a:avLst/>
              </a:prstGeom>
              <a:blipFill>
                <a:blip r:embed="rId17"/>
                <a:stretch>
                  <a:fillRect l="-211" t="-307" b="-24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277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Ensemble Learning – Bagging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CC0C275-0987-4AC6-1925-E90287BBFB6A}"/>
              </a:ext>
            </a:extLst>
          </p:cNvPr>
          <p:cNvSpPr txBox="1"/>
          <p:nvPr/>
        </p:nvSpPr>
        <p:spPr>
          <a:xfrm>
            <a:off x="186597" y="681715"/>
            <a:ext cx="867209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Illustration of decision boundary classification</a:t>
            </a:r>
          </a:p>
          <a:p>
            <a:pPr marL="358775" eaLnBrk="1" fontAlgn="auto" hangingPunct="1">
              <a:spcAft>
                <a:spcPts val="600"/>
              </a:spcAft>
              <a:defRPr/>
            </a:pP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B3CD51-26C1-FC9E-B702-0558FCB9AAE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124" y="1197594"/>
            <a:ext cx="3634199" cy="27455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F42B4C-0979-338B-65CB-E688E161A4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09718" y="1197594"/>
            <a:ext cx="3616199" cy="274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53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Ensemble Learning – Bagging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CC0C275-0987-4AC6-1925-E90287BBFB6A}"/>
              </a:ext>
            </a:extLst>
          </p:cNvPr>
          <p:cNvSpPr txBox="1"/>
          <p:nvPr/>
        </p:nvSpPr>
        <p:spPr>
          <a:xfrm>
            <a:off x="186597" y="681715"/>
            <a:ext cx="867209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Illustration of decision boundary classification</a:t>
            </a:r>
          </a:p>
          <a:p>
            <a:pPr marL="358775" eaLnBrk="1" fontAlgn="auto" hangingPunct="1">
              <a:spcAft>
                <a:spcPts val="600"/>
              </a:spcAft>
              <a:defRPr/>
            </a:pP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5699F-3A76-DBB5-8D04-1E20E07E75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22925" y="987197"/>
            <a:ext cx="4498149" cy="342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41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Ensemble Learning – Bagging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C0C275-0987-4AC6-1925-E90287BBFB6A}"/>
                  </a:ext>
                </a:extLst>
              </p:cNvPr>
              <p:cNvSpPr txBox="1"/>
              <p:nvPr/>
            </p:nvSpPr>
            <p:spPr>
              <a:xfrm>
                <a:off x="186597" y="681715"/>
                <a:ext cx="8672096" cy="2354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Bias/Variance Tradeoff</a:t>
                </a:r>
              </a:p>
              <a:p>
                <a:pPr eaLnBrk="1" fontAlgn="auto" hangingPunct="1">
                  <a:spcAft>
                    <a:spcPts val="600"/>
                  </a:spcAft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 types</a:t>
                </a:r>
              </a:p>
              <a:p>
                <a:pPr marL="652463" lvl="1" indent="-285750" eaLnBrk="1" fontAlgn="auto" hangingPunct="1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1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Bias:</a:t>
                </a: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error due to model choice – Can our model represent the true best prediction?</a:t>
                </a:r>
              </a:p>
              <a:p>
                <a:pPr marL="641350" lvl="2" eaLnBrk="1" fontAlgn="auto" hangingPunct="1">
                  <a:spcAft>
                    <a:spcPts val="600"/>
                  </a:spcAft>
                  <a:defRPr/>
                </a:pPr>
                <a:r>
                  <a:rPr lang="en-US" altLang="zh-TW" sz="1400" i="1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Gets better with model complexity</a:t>
                </a:r>
              </a:p>
              <a:p>
                <a:pPr marL="652463" lvl="1" indent="-285750" eaLnBrk="1" fontAlgn="auto" hangingPunct="1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1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Variance:</a:t>
                </a: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error due to randomness of data</a:t>
                </a:r>
              </a:p>
              <a:p>
                <a:pPr marL="641350" lvl="2" eaLnBrk="1" fontAlgn="auto" hangingPunct="1">
                  <a:spcAft>
                    <a:spcPts val="600"/>
                  </a:spcAft>
                  <a:defRPr/>
                </a:pPr>
                <a:r>
                  <a:rPr lang="en-US" altLang="zh-TW" sz="1400" i="1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Gets better with more data</a:t>
                </a: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:r>
                  <a:rPr lang="en-US" altLang="zh-TW" sz="1400" i="1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Gets worse with more model complexity </a:t>
                </a:r>
                <a14:m>
                  <m:oMath xmlns:m="http://schemas.openxmlformats.org/officeDocument/2006/math">
                    <m:r>
                      <a:rPr lang="en-US" altLang="zh-TW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→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overfitting</a:t>
                </a:r>
                <a:endParaRPr lang="en-US" altLang="zh-TW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eaLnBrk="1" fontAlgn="auto" hangingPunct="1">
                  <a:spcAft>
                    <a:spcPts val="600"/>
                  </a:spcAft>
                  <a:defRPr/>
                </a:pPr>
                <a:endParaRPr lang="en-US" altLang="zh-TW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58775" eaLnBrk="1" fontAlgn="auto" hangingPunct="1">
                  <a:spcAft>
                    <a:spcPts val="600"/>
                  </a:spcAft>
                  <a:defRPr/>
                </a:pPr>
                <a:endParaRPr lang="en-US" altLang="zh-TW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C0C275-0987-4AC6-1925-E90287BBF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97" y="681715"/>
                <a:ext cx="8672096" cy="2354491"/>
              </a:xfrm>
              <a:prstGeom prst="rect">
                <a:avLst/>
              </a:prstGeom>
              <a:blipFill>
                <a:blip r:embed="rId16"/>
                <a:stretch>
                  <a:fillRect l="-211" t="-5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2">
            <a:extLst>
              <a:ext uri="{FF2B5EF4-FFF2-40B4-BE49-F238E27FC236}">
                <a16:creationId xmlns:a16="http://schemas.microsoft.com/office/drawing/2014/main" id="{0AD28BC6-015C-8C31-185B-52D7C6251B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2468100"/>
            <a:ext cx="5975350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115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Ensemble Learning – Bagging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C0C275-0987-4AC6-1925-E90287BBFB6A}"/>
                  </a:ext>
                </a:extLst>
              </p:cNvPr>
              <p:cNvSpPr txBox="1"/>
              <p:nvPr/>
            </p:nvSpPr>
            <p:spPr>
              <a:xfrm>
                <a:off x="186597" y="681715"/>
                <a:ext cx="8672096" cy="3524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Cross validation – a way to estimate the true error for model selection</a:t>
                </a:r>
              </a:p>
              <a:p>
                <a:pPr eaLnBrk="1" fontAlgn="auto" hangingPunct="1">
                  <a:spcBef>
                    <a:spcPts val="600"/>
                  </a:spcBef>
                  <a:spcAft>
                    <a:spcPts val="600"/>
                  </a:spcAft>
                  <a:defRPr/>
                </a:pPr>
                <a14:m>
                  <m:oMath xmlns:m="http://schemas.openxmlformats.org/officeDocument/2006/math">
                    <m:r>
                      <a:rPr lang="en-US" altLang="zh-TW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𝐾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-fold cross validation in practice</a:t>
                </a:r>
              </a:p>
              <a:p>
                <a:pPr marL="652463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Split the dataset into </a:t>
                </a:r>
                <a14:m>
                  <m:oMath xmlns:m="http://schemas.openxmlformats.org/officeDocument/2006/math">
                    <m:r>
                      <a:rPr lang="en-US" altLang="zh-TW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parts</a:t>
                </a:r>
              </a:p>
              <a:p>
                <a:pPr marL="652463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 </a:t>
                </a:r>
                <a14:m>
                  <m:oMath xmlns:m="http://schemas.openxmlformats.org/officeDocument/2006/math">
                    <m:r>
                      <a:rPr lang="en-US" altLang="zh-TW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altLang="zh-TW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−1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parts for model construction, </a:t>
                </a:r>
                <a14:m>
                  <m:oMath xmlns:m="http://schemas.openxmlformats.org/officeDocument/2006/math">
                    <m:r>
                      <a:rPr lang="en-US" altLang="zh-TW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1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part for validation</a:t>
                </a:r>
              </a:p>
              <a:p>
                <a:pPr marL="652463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Repeat </a:t>
                </a:r>
                <a14:m>
                  <m:oMath xmlns:m="http://schemas.openxmlformats.org/officeDocument/2006/math">
                    <m:r>
                      <a:rPr lang="en-US" altLang="zh-TW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times to construct </a:t>
                </a:r>
                <a14:m>
                  <m:oMath xmlns:m="http://schemas.openxmlformats.org/officeDocument/2006/math">
                    <m:r>
                      <a:rPr lang="en-US" altLang="zh-TW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classifiers to estimate training and validation errors </a:t>
                </a:r>
                <a14:m>
                  <m:oMath xmlns:m="http://schemas.openxmlformats.org/officeDocument/2006/math">
                    <m:r>
                      <a:rPr lang="en-US" altLang="zh-TW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→ 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combine them to build a better classifier</a:t>
                </a:r>
              </a:p>
              <a:p>
                <a:pPr marL="0" lvl="1" algn="just">
                  <a:spcAft>
                    <a:spcPts val="600"/>
                  </a:spcAft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Various strategies to reduce overfitting (and improve generalization)</a:t>
                </a:r>
              </a:p>
              <a:p>
                <a:pPr marL="628650" lvl="1" indent="-269875" algn="just"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628650" algn="l"/>
                  </a:tabLst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Bagging – drop data</a:t>
                </a:r>
              </a:p>
              <a:p>
                <a:pPr marL="628650" lvl="1" indent="-269875" algn="just"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628650" algn="l"/>
                  </a:tabLst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Deep neural networks – drop weights</a:t>
                </a:r>
              </a:p>
              <a:p>
                <a:pPr marL="628650" lvl="1" indent="-269875" algn="just"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628650" algn="l"/>
                  </a:tabLst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Others – add </a:t>
                </a:r>
                <a:r>
                  <a:rPr lang="en-US" altLang="zh-TW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regularisation</a:t>
                </a: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term </a:t>
                </a:r>
              </a:p>
              <a:p>
                <a:pPr marL="366713" lvl="1">
                  <a:spcAft>
                    <a:spcPts val="600"/>
                  </a:spcAft>
                  <a:defRPr/>
                </a:pPr>
                <a:endParaRPr lang="en-US" altLang="zh-TW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58775" eaLnBrk="1" fontAlgn="auto" hangingPunct="1">
                  <a:spcAft>
                    <a:spcPts val="600"/>
                  </a:spcAft>
                  <a:defRPr/>
                </a:pPr>
                <a:endParaRPr lang="en-US" altLang="zh-TW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C0C275-0987-4AC6-1925-E90287BBF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97" y="681715"/>
                <a:ext cx="8672096" cy="3524042"/>
              </a:xfrm>
              <a:prstGeom prst="rect">
                <a:avLst/>
              </a:prstGeom>
              <a:blipFill>
                <a:blip r:embed="rId16"/>
                <a:stretch>
                  <a:fillRect l="-211" t="-3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35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Ensemble Learning – Bagging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CC0C275-0987-4AC6-1925-E90287BBFB6A}"/>
              </a:ext>
            </a:extLst>
          </p:cNvPr>
          <p:cNvSpPr txBox="1"/>
          <p:nvPr/>
        </p:nvSpPr>
        <p:spPr>
          <a:xfrm>
            <a:off x="186597" y="681715"/>
            <a:ext cx="8672096" cy="4054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Trees</a:t>
            </a:r>
          </a:p>
          <a:p>
            <a:pPr>
              <a:spcAft>
                <a:spcPts val="600"/>
              </a:spcAft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 and regression trees (CART)</a:t>
            </a:r>
          </a:p>
          <a:p>
            <a:pPr marL="651510" lvl="1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 node: decision</a:t>
            </a:r>
          </a:p>
          <a:p>
            <a:pPr marL="651510" lvl="1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External node (or leaf) : score or class</a:t>
            </a:r>
          </a:p>
          <a:p>
            <a:pPr marL="651510" lvl="1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51510" lvl="1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Aft>
                <a:spcPts val="600"/>
              </a:spcAft>
              <a:defRPr/>
            </a:pPr>
            <a:r>
              <a:rPr lang="en-US" altLang="zh-TW" dirty="0"/>
              <a:t>Random forests</a:t>
            </a:r>
          </a:p>
          <a:p>
            <a:pPr marL="652463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dirty="0"/>
              <a:t>Train classifiers based on a subset of features</a:t>
            </a:r>
          </a:p>
          <a:p>
            <a:pPr marL="652463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dirty="0"/>
              <a:t>Aggregate output of trees (majority vote or averaging)</a:t>
            </a:r>
          </a:p>
          <a:p>
            <a:pPr eaLnBrk="1" fontAlgn="auto" hangingPunct="1">
              <a:spcAft>
                <a:spcPts val="600"/>
              </a:spcAft>
              <a:defRPr/>
            </a:pPr>
            <a:r>
              <a:rPr lang="en-US" altLang="zh-TW" dirty="0"/>
              <a:t>Advantages</a:t>
            </a:r>
          </a:p>
          <a:p>
            <a:pPr marL="652463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dirty="0"/>
              <a:t>Efficient</a:t>
            </a:r>
          </a:p>
          <a:p>
            <a:pPr marL="652463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dirty="0"/>
              <a:t>Diversity (since each classifier only see a part of features) to reduce overfitting</a:t>
            </a:r>
            <a:endParaRPr lang="zh-TW" altLang="en-US" dirty="0"/>
          </a:p>
          <a:p>
            <a:pPr marL="0" lvl="1" eaLnBrk="1" fontAlgn="auto" hangingPunct="1">
              <a:spcAft>
                <a:spcPts val="600"/>
              </a:spcAft>
              <a:defRPr/>
            </a:pPr>
            <a:endParaRPr lang="en-US" altLang="zh-TW" dirty="0"/>
          </a:p>
          <a:p>
            <a:pPr marL="0" lvl="1">
              <a:spcAft>
                <a:spcPts val="600"/>
              </a:spcAft>
              <a:defRPr/>
            </a:pP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圖片 2">
            <a:extLst>
              <a:ext uri="{FF2B5EF4-FFF2-40B4-BE49-F238E27FC236}">
                <a16:creationId xmlns:a16="http://schemas.microsoft.com/office/drawing/2014/main" id="{66A3F371-0698-F4BD-11D5-78E112FDE2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45428" y="820749"/>
            <a:ext cx="4291428" cy="16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06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Ensemble Learning – Bagging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CC0C275-0987-4AC6-1925-E90287BBFB6A}"/>
              </a:ext>
            </a:extLst>
          </p:cNvPr>
          <p:cNvSpPr txBox="1"/>
          <p:nvPr/>
        </p:nvSpPr>
        <p:spPr>
          <a:xfrm>
            <a:off x="186597" y="681715"/>
            <a:ext cx="8672096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of Bagging</a:t>
            </a:r>
          </a:p>
          <a:p>
            <a:pPr marL="628642" lvl="1" indent="-28575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Reduces complexity of a model class prone to overfit</a:t>
            </a:r>
          </a:p>
          <a:p>
            <a:pPr marL="628642" lvl="1" indent="-28575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Plays on bias/variance trade-off  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Strength and weakness</a:t>
            </a:r>
          </a:p>
          <a:p>
            <a:pPr marL="628642" lvl="1" indent="-28575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Strength: Better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generalisation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easy coding</a:t>
            </a:r>
          </a:p>
          <a:p>
            <a:pPr marL="628642" lvl="1" indent="-28575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Weakness: More computation</a:t>
            </a:r>
          </a:p>
          <a:p>
            <a:pPr lvl="1" eaLnBrk="1" hangingPunct="1">
              <a:spcAft>
                <a:spcPts val="600"/>
              </a:spcAft>
              <a:defRPr/>
            </a:pP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1" eaLnBrk="1" hangingPunct="1">
              <a:spcAft>
                <a:spcPts val="600"/>
              </a:spcAft>
              <a:defRPr/>
            </a:pP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332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Hybrid Intelligent Systems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57D00-50C6-7D21-B888-1027CE8D2317}"/>
              </a:ext>
            </a:extLst>
          </p:cNvPr>
          <p:cNvSpPr txBox="1"/>
          <p:nvPr/>
        </p:nvSpPr>
        <p:spPr>
          <a:xfrm>
            <a:off x="186595" y="803128"/>
            <a:ext cx="8672097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It is often necessary to </a:t>
            </a:r>
            <a:r>
              <a:rPr lang="en-GB" sz="1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hybridise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several intelli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gent systems in order to achieve better performance that none of the constituents can offer, e.g.,  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616325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Adaptive-Network-based Fuzzy Inference System (</a:t>
            </a:r>
            <a:r>
              <a:rPr lang="en-GB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ANFIS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 – Neural Networks &amp; Fuzzy Systems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616325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Ensemble Learning – a committee of learning machines 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616325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Evolutionary Fuzzy Systems – Evolutionary Algorithms &amp; Fuzzy Systems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616325" algn="l"/>
              </a:tabLst>
            </a:pPr>
            <a:r>
              <a:rPr lang="en-GB" sz="1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Evolutionary Neural Networks – Evolutionary Algorithms &amp; 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Neural Networks 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616325" algn="l"/>
              </a:tabLst>
            </a:pPr>
            <a:endParaRPr lang="en-GB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endParaRPr lang="en-GB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045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Ensemble Learning – Boosting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CC0C275-0987-4AC6-1925-E90287BBFB6A}"/>
              </a:ext>
            </a:extLst>
          </p:cNvPr>
          <p:cNvSpPr txBox="1"/>
          <p:nvPr/>
        </p:nvSpPr>
        <p:spPr>
          <a:xfrm>
            <a:off x="186597" y="681715"/>
            <a:ext cx="8672096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600"/>
              </a:spcAft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Boosting</a:t>
            </a:r>
          </a:p>
          <a:p>
            <a:pPr marL="651510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 a sequence of classifiers</a:t>
            </a:r>
          </a:p>
          <a:p>
            <a:pPr marL="651510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Earlier classifiers can have some “hard” examples that are misclassified.</a:t>
            </a:r>
          </a:p>
          <a:p>
            <a:pPr marL="651510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Later classifiers try to get these “hard” examples right</a:t>
            </a:r>
          </a:p>
          <a:p>
            <a:pPr marL="651510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 the whole set in the end 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 Leverage “weak” classifiers into a “strong” one.</a:t>
            </a:r>
          </a:p>
          <a:p>
            <a:pPr eaLnBrk="1" fontAlgn="auto" hangingPunct="1">
              <a:spcAft>
                <a:spcPts val="600"/>
              </a:spcAft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Examples</a:t>
            </a:r>
          </a:p>
          <a:p>
            <a:pPr marL="651510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AdaBoost</a:t>
            </a:r>
          </a:p>
          <a:p>
            <a:pPr marL="651510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BrownBoost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651510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LogitBoost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651510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Gradient Boosting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1" eaLnBrk="1" hangingPunct="1">
              <a:spcAft>
                <a:spcPts val="600"/>
              </a:spcAft>
              <a:defRPr/>
            </a:pP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877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Ensemble Learning – Boosting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C0C275-0987-4AC6-1925-E90287BBFB6A}"/>
                  </a:ext>
                </a:extLst>
              </p:cNvPr>
              <p:cNvSpPr txBox="1"/>
              <p:nvPr/>
            </p:nvSpPr>
            <p:spPr>
              <a:xfrm>
                <a:off x="186597" y="681715"/>
                <a:ext cx="8672096" cy="3524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Aft>
                    <a:spcPts val="600"/>
                  </a:spcAft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 boosting</a:t>
                </a:r>
              </a:p>
              <a:p>
                <a:pPr marL="652463" lvl="1" indent="-285750" eaLnBrk="1" fontAlgn="auto" hangingPunct="1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 descent </a:t>
                </a:r>
                <a14:m>
                  <m:oMath xmlns:m="http://schemas.openxmlformats.org/officeDocument/2006/math">
                    <m:r>
                      <a:rPr lang="en-US" altLang="zh-TW" sz="14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Boosting</a:t>
                </a:r>
              </a:p>
              <a:p>
                <a:pPr marL="652463" lvl="1" indent="-285750" eaLnBrk="1" fontAlgn="auto" hangingPunct="1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Good for classification, regression, ranking, etc.</a:t>
                </a:r>
              </a:p>
              <a:p>
                <a:pPr eaLnBrk="1" fontAlgn="auto" hangingPunct="1">
                  <a:spcAft>
                    <a:spcPts val="600"/>
                  </a:spcAft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Concept</a:t>
                </a:r>
              </a:p>
              <a:p>
                <a:pPr marL="651510" lvl="1" indent="-285750" eaLnBrk="1" fontAlgn="auto" hangingPunct="1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Train a set of models sequentially</a:t>
                </a:r>
              </a:p>
              <a:p>
                <a:pPr marL="651510" lvl="1" indent="-285750" eaLnBrk="1" fontAlgn="auto" hangingPunct="1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Overall model is progressively accurate</a:t>
                </a:r>
              </a:p>
              <a:p>
                <a:pPr marL="651510" lvl="1" indent="-285750" eaLnBrk="1" fontAlgn="auto" hangingPunct="1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Overall model is progressively complex</a:t>
                </a:r>
              </a:p>
              <a:p>
                <a:pPr eaLnBrk="1" fontAlgn="auto" hangingPunct="1">
                  <a:spcAft>
                    <a:spcPts val="600"/>
                  </a:spcAft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Steps</a:t>
                </a:r>
              </a:p>
              <a:p>
                <a:pPr marL="651510" lvl="1" indent="-285750" eaLnBrk="1" fontAlgn="auto" hangingPunct="1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Train a model</a:t>
                </a:r>
              </a:p>
              <a:p>
                <a:pPr marL="651510" lvl="1" indent="-285750" eaLnBrk="1" fontAlgn="auto" hangingPunct="1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 the error</a:t>
                </a:r>
              </a:p>
              <a:p>
                <a:pPr marL="651510" lvl="1" indent="-285750" eaLnBrk="1" fontAlgn="auto" hangingPunct="1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Train another model to predict the error, and repeat till convergence</a:t>
                </a:r>
              </a:p>
              <a:p>
                <a:pPr marL="0" lvl="1" eaLnBrk="1" hangingPunct="1">
                  <a:spcAft>
                    <a:spcPts val="600"/>
                  </a:spcAft>
                  <a:defRPr/>
                </a:pPr>
                <a:endParaRPr lang="en-US" altLang="zh-TW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C0C275-0987-4AC6-1925-E90287BBF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97" y="681715"/>
                <a:ext cx="8672096" cy="3524042"/>
              </a:xfrm>
              <a:prstGeom prst="rect">
                <a:avLst/>
              </a:prstGeom>
              <a:blipFill>
                <a:blip r:embed="rId16"/>
                <a:stretch>
                  <a:fillRect l="-211" t="-3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480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Ensemble Learning – Boosting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CC0C275-0987-4AC6-1925-E90287BBFB6A}"/>
              </a:ext>
            </a:extLst>
          </p:cNvPr>
          <p:cNvSpPr txBox="1"/>
          <p:nvPr/>
        </p:nvSpPr>
        <p:spPr>
          <a:xfrm>
            <a:off x="186597" y="681715"/>
            <a:ext cx="5238572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auto" hangingPunct="1">
              <a:spcAft>
                <a:spcPts val="600"/>
              </a:spcAft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 of Gradient Boosting using decision stumps (i.e., one-level decision trees)</a:t>
            </a:r>
          </a:p>
          <a:p>
            <a:pPr marL="0" lvl="1" algn="just" eaLnBrk="1" hangingPunct="1">
              <a:spcAft>
                <a:spcPts val="600"/>
              </a:spcAft>
              <a:defRPr/>
            </a:pP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A4B07-D155-EFAD-E139-0EFCCEFAF4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70096" y="134629"/>
            <a:ext cx="3287307" cy="42740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886809-DA86-1045-93EF-E2C59182DA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93776" y="1090781"/>
            <a:ext cx="976320" cy="6715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13F37-B1C1-EA6A-757D-5F89C38187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74726" y="1920412"/>
            <a:ext cx="995370" cy="600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81C3B-4970-BF27-C88E-5E65DE5677AF}"/>
                  </a:ext>
                </a:extLst>
              </p:cNvPr>
              <p:cNvSpPr txBox="1"/>
              <p:nvPr/>
            </p:nvSpPr>
            <p:spPr>
              <a:xfrm>
                <a:off x="186596" y="1262262"/>
                <a:ext cx="5538220" cy="29292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Aft>
                    <a:spcPts val="600"/>
                  </a:spcAft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 of Squared Error (SSE):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400" i="1" dirty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TW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14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TW" sz="1400" i="1" dirty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TW" sz="1400" i="1" dirty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TW" sz="1400" i="1" dirty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TW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 dirty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1400" i="1" dirty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1400" i="1" dirty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  <m:t>F</m:t>
                            </m:r>
                            <m: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400" i="1" dirty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1400" i="1" dirty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  <m:t>)]</m:t>
                            </m:r>
                          </m:e>
                          <m:sup>
                            <m: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1400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TW" sz="1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altLang="zh-TW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eaLnBrk="1" fontAlgn="auto" hangingPunct="1">
                  <a:spcAft>
                    <a:spcPts val="6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TW" sz="1400" i="1" dirty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altLang="zh-TW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en-US" altLang="zh-TW" sz="14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1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TW" sz="1400" i="1" dirty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zh-TW" altLang="en-US" sz="1400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altLang="zh-TW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zh-TW" sz="1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en-US" altLang="zh-TW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TW" sz="14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TW" sz="1400" i="1" dirty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altLang="zh-TW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TW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eaLnBrk="1" fontAlgn="auto" hangingPunct="1">
                  <a:spcAft>
                    <a:spcPts val="600"/>
                  </a:spcAft>
                  <a:defRPr/>
                </a:pPr>
                <a:r>
                  <a:rPr lang="en-US" altLang="zh-TW" sz="14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Steps</a:t>
                </a: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gradient boosting</a:t>
                </a:r>
              </a:p>
              <a:p>
                <a:pPr lvl="1" eaLnBrk="1" fontAlgn="auto" hangingPunct="1">
                  <a:spcAft>
                    <a:spcPts val="600"/>
                  </a:spcAft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 with an initial model,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400" i="1" dirty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1400" i="1" dirty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en-US" altLang="zh-TW" sz="1400" i="1" dirty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eaLnBrk="1" fontAlgn="auto" hangingPunct="1">
                  <a:spcAft>
                    <a:spcPts val="600"/>
                  </a:spcAft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Iterate until converge:</a:t>
                </a:r>
              </a:p>
              <a:p>
                <a:pPr marL="1098550" lvl="2" indent="-457200" eaLnBrk="1" fontAlgn="auto" hangingPunct="1">
                  <a:spcAft>
                    <a:spcPts val="600"/>
                  </a:spcAft>
                  <a:buFont typeface="+mj-lt"/>
                  <a:buAutoNum type="arabicPeriod"/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Calculate negative gradients =</a:t>
                </a:r>
                <a14:m>
                  <m:oMath xmlns:m="http://schemas.openxmlformats.org/officeDocument/2006/math"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1400" i="1" dirty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1400" i="1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sz="1400" b="0" i="0" dirty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400" i="1" dirty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TW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1400" i="1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400" i="1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TW" sz="1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1400" i="1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sz="1400" b="0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400" i="1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400" i="1" dirty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1400" i="1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altLang="zh-TW" sz="1400" b="0" i="0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TW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98550" lvl="2" indent="-457200" eaLnBrk="1" fontAlgn="auto" hangingPunct="1">
                  <a:spcAft>
                    <a:spcPts val="600"/>
                  </a:spcAft>
                  <a:buFont typeface="+mj-lt"/>
                  <a:buAutoNum type="arabicPeriod"/>
                  <a:defRPr/>
                </a:pP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Fit a </a:t>
                </a:r>
                <a:r>
                  <a:rPr lang="en-US" altLang="zh-TW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regressor</a:t>
                </a:r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14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to the negative gradients (or residuals)</a:t>
                </a:r>
              </a:p>
              <a:p>
                <a:pPr marL="1098550" lvl="2" indent="-457200" eaLnBrk="1" fontAlgn="auto" hangingPunct="1">
                  <a:spcAft>
                    <a:spcPts val="600"/>
                  </a:spcAft>
                  <a:buFont typeface="+mj-lt"/>
                  <a:buAutoNum type="arabicPeriod"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400" i="1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TW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14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1400" i="1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TW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14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sz="1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l-GR" altLang="zh-TW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ρ</m:t>
                    </m:r>
                    <m:r>
                      <m:rPr>
                        <m:sty m:val="p"/>
                      </m:rPr>
                      <a:rPr lang="en-US" altLang="zh-TW" sz="1400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14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sz="1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sz="1400" i="1" dirty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ith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zh-TW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ρ</m:t>
                    </m:r>
                    <m:r>
                      <a:rPr lang="en-US" altLang="zh-TW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81C3B-4970-BF27-C88E-5E65DE567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96" y="1262262"/>
                <a:ext cx="5538220" cy="2929263"/>
              </a:xfrm>
              <a:prstGeom prst="rect">
                <a:avLst/>
              </a:prstGeom>
              <a:blipFill>
                <a:blip r:embed="rId19"/>
                <a:stretch>
                  <a:fillRect l="-330" t="-10603" b="-12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圖說文字 4">
            <a:extLst>
              <a:ext uri="{FF2B5EF4-FFF2-40B4-BE49-F238E27FC236}">
                <a16:creationId xmlns:a16="http://schemas.microsoft.com/office/drawing/2014/main" id="{4E46B965-7C94-4932-FC94-1B77C9015A6D}"/>
              </a:ext>
            </a:extLst>
          </p:cNvPr>
          <p:cNvSpPr/>
          <p:nvPr/>
        </p:nvSpPr>
        <p:spPr>
          <a:xfrm>
            <a:off x="3760845" y="4119050"/>
            <a:ext cx="1963971" cy="289441"/>
          </a:xfrm>
          <a:prstGeom prst="wedgeRoundRectCallout">
            <a:avLst>
              <a:gd name="adj1" fmla="val -66757"/>
              <a:gd name="adj2" fmla="val -49571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1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Further optimization possible</a:t>
            </a:r>
            <a:endParaRPr lang="zh-TW" altLang="en-US" sz="11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28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Ensemble Learning – Boosting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CC0C275-0987-4AC6-1925-E90287BBFB6A}"/>
              </a:ext>
            </a:extLst>
          </p:cNvPr>
          <p:cNvSpPr txBox="1"/>
          <p:nvPr/>
        </p:nvSpPr>
        <p:spPr>
          <a:xfrm>
            <a:off x="186597" y="681715"/>
            <a:ext cx="8672096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for Gradient Boosting</a:t>
            </a:r>
          </a:p>
          <a:p>
            <a:pPr marL="628642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advantages of decision tress are inherited.</a:t>
            </a:r>
          </a:p>
          <a:p>
            <a:pPr marL="628642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Better accuracy than a single tree</a:t>
            </a:r>
          </a:p>
          <a:p>
            <a:pPr marL="628642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 higher-order interactions between features</a:t>
            </a:r>
          </a:p>
          <a:p>
            <a:pPr marL="628642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be scalable &amp; Used practically in industry </a:t>
            </a:r>
          </a:p>
          <a:p>
            <a:pPr marL="628642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Almost half of data mining competition are won by using some  variants of tree ensemble methods!</a:t>
            </a:r>
          </a:p>
          <a:p>
            <a:pPr marL="628642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1" algn="just" eaLnBrk="1" hangingPunct="1">
              <a:spcAft>
                <a:spcPts val="600"/>
              </a:spcAft>
              <a:defRPr/>
            </a:pP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1FDC37-0178-4CCC-7FA5-4695095D2D1D}"/>
              </a:ext>
            </a:extLst>
          </p:cNvPr>
          <p:cNvSpPr txBox="1"/>
          <p:nvPr/>
        </p:nvSpPr>
        <p:spPr>
          <a:xfrm>
            <a:off x="730973" y="2568989"/>
            <a:ext cx="342083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600"/>
              </a:spcAft>
              <a:defRPr/>
            </a:pPr>
            <a:r>
              <a:rPr lang="en-US" altLang="zh-TW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</a:t>
            </a:r>
          </a:p>
          <a:p>
            <a:pPr marL="651510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Bagging</a:t>
            </a:r>
          </a:p>
          <a:p>
            <a:pPr marL="651510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Fit a set of trees on different samples of the data</a:t>
            </a:r>
          </a:p>
          <a:p>
            <a:pPr marL="651510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Take tree average as output</a:t>
            </a:r>
          </a:p>
          <a:p>
            <a:pPr marL="651510" lvl="1" indent="-285750" eaLnBrk="1" fontAlgn="auto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Parallel in nature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E29870-6571-3D20-C9A6-5131E9D61F85}"/>
              </a:ext>
            </a:extLst>
          </p:cNvPr>
          <p:cNvSpPr txBox="1"/>
          <p:nvPr/>
        </p:nvSpPr>
        <p:spPr>
          <a:xfrm>
            <a:off x="4539596" y="2573071"/>
            <a:ext cx="363310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zh-TW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 boosting</a:t>
            </a:r>
          </a:p>
          <a:p>
            <a:pPr marL="628642" lvl="1" indent="-285750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Boosting</a:t>
            </a:r>
          </a:p>
          <a:p>
            <a:pPr marL="628642" lvl="1" indent="-285750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Fit a sequence of trees where each tries to reduce error from prior trees</a:t>
            </a:r>
          </a:p>
          <a:p>
            <a:pPr marL="628642" lvl="1" indent="-285750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Take cascaded tree output as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putput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42" lvl="1" indent="-285750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Cascaded in nature</a:t>
            </a:r>
          </a:p>
        </p:txBody>
      </p:sp>
    </p:spTree>
    <p:extLst>
      <p:ext uri="{BB962C8B-B14F-4D97-AF65-F5344CB8AC3E}">
        <p14:creationId xmlns:p14="http://schemas.microsoft.com/office/powerpoint/2010/main" val="2639107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Ensemble Learning – Boosting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CC0C275-0987-4AC6-1925-E90287BBFB6A}"/>
              </a:ext>
            </a:extLst>
          </p:cNvPr>
          <p:cNvSpPr txBox="1"/>
          <p:nvPr/>
        </p:nvSpPr>
        <p:spPr>
          <a:xfrm>
            <a:off x="186597" y="681715"/>
            <a:ext cx="867209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simple example of Tree Ensemble – the overall prediction is the sum or average of each tree’s prediction. </a:t>
            </a:r>
          </a:p>
          <a:p>
            <a:pPr marL="0" lvl="1" algn="just" eaLnBrk="1" hangingPunct="1">
              <a:spcAft>
                <a:spcPts val="600"/>
              </a:spcAft>
              <a:defRPr/>
            </a:pP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圖片 4">
            <a:extLst>
              <a:ext uri="{FF2B5EF4-FFF2-40B4-BE49-F238E27FC236}">
                <a16:creationId xmlns:a16="http://schemas.microsoft.com/office/drawing/2014/main" id="{8FE3E245-3765-DBD9-725E-FF989BC7745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3924" y="1218012"/>
            <a:ext cx="6037439" cy="301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88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Reference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80EE7B4-4452-D2A3-FA23-B427E31D85D7}"/>
              </a:ext>
            </a:extLst>
          </p:cNvPr>
          <p:cNvSpPr txBox="1"/>
          <p:nvPr/>
        </p:nvSpPr>
        <p:spPr>
          <a:xfrm>
            <a:off x="186596" y="780584"/>
            <a:ext cx="8672097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6"/>
              </a:rPr>
              <a:t>https://person.dibris.unige.it/masulli-francesco/lectures/ML-CI/lectures/MATLAB%20fuzzy%20toolbox.pdf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6"/>
              </a:rPr>
              <a:t>https://ieeexplore.ieee.org/abstract/document/256541?casa_token=icomdWGLUlYAAAAA:WiV4BTd4B1vElZcmfLFeW80Z6G-_DW04-4BWkouEbkRTs0YuM3DPG0UOIf9c-M3D7PRFRvM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6"/>
              </a:rPr>
              <a:t>https://ieeexplore.ieee.org/abstract/document/1688199?casa_token=Hd_XP3hGNfMAAAAA:x_JXdNG0NKNVQbFxCkJQtYAGj9eWppRRUyZcyZYCPEuRa5v7WcAzcQP5g1qyYOWItshPTCg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6"/>
              </a:rPr>
              <a:t>https://developers.google.com/machine-learning/decision-forests/intro-to-gbdt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6"/>
              </a:rPr>
              <a:t>https://towardsdatascience.com/all-you-need-to-know-about-gradient-boosting-algorithm-part-1-regression-2520a34a502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6"/>
              </a:rPr>
              <a:t>https://medium.com/towards-data-science/all-you-need-to-know-about-gradient-boosting-algorithm-part-2-classification-d3ed8f56541e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7"/>
              </a:rPr>
              <a:t>(445) Bootstrap aggregating bagging – YouTube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8"/>
              </a:rPr>
              <a:t>(445) Boosting - YouTube</a:t>
            </a:r>
            <a:endParaRPr lang="en-GB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1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854AB-2AA7-23CE-EA38-F8598A81E9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-993775"/>
            <a:ext cx="7886700" cy="993775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End slide</a:t>
            </a:r>
          </a:p>
        </p:txBody>
      </p:sp>
    </p:spTree>
    <p:extLst>
      <p:ext uri="{BB962C8B-B14F-4D97-AF65-F5344CB8AC3E}">
        <p14:creationId xmlns:p14="http://schemas.microsoft.com/office/powerpoint/2010/main" val="3080253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ANFIS – Fuzzy Inference Systems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57D00-50C6-7D21-B888-1027CE8D2317}"/>
              </a:ext>
            </a:extLst>
          </p:cNvPr>
          <p:cNvSpPr txBox="1"/>
          <p:nvPr/>
        </p:nvSpPr>
        <p:spPr>
          <a:xfrm>
            <a:off x="186595" y="803128"/>
            <a:ext cx="86720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Fuzzy inference systems are also known as </a:t>
            </a:r>
            <a:r>
              <a:rPr lang="en-GB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fuzzy-rule-based systems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GB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fuzzy models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GB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fuzzy associative memories 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GB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FAM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), or </a:t>
            </a:r>
            <a:r>
              <a:rPr lang="en-GB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fuzzy controllers 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when used as controllers. A fuzzy inference system is composed of </a:t>
            </a:r>
            <a:r>
              <a:rPr lang="en-GB" sz="1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five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functional blocks. </a:t>
            </a:r>
            <a:endParaRPr lang="en-GB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80AF084-C2BD-73E4-8D68-A69E6E8002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76099" y="1481470"/>
            <a:ext cx="5991801" cy="228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83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ANFIS – Fuzzy Inference Systems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57D00-50C6-7D21-B888-1027CE8D2317}"/>
              </a:ext>
            </a:extLst>
          </p:cNvPr>
          <p:cNvSpPr txBox="1"/>
          <p:nvPr/>
        </p:nvSpPr>
        <p:spPr>
          <a:xfrm>
            <a:off x="186595" y="882582"/>
            <a:ext cx="8672097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steps of </a:t>
            </a:r>
            <a:r>
              <a:rPr lang="en-GB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fuzzy reasoning 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(inference operations upon fuzzy if-then rules) performed by fuzzy inference systems are: 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616325" algn="l"/>
              </a:tabLst>
            </a:pP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Compare the input variables with the membership functions on the premise part to obtain the membership values (or compatibility measures) of each linguistic label. (This step is often called </a:t>
            </a: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fuzzification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 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616325" algn="l"/>
              </a:tabLst>
            </a:pP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 (through a specific T-norm operator, usually multiplication or min.) the membership values on the premise part to get </a:t>
            </a: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firing strength 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(weight) of each rule. 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616325" algn="l"/>
              </a:tabLst>
            </a:pP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 the qualified consequent (either </a:t>
            </a:r>
            <a:r>
              <a:rPr lang="en-GB" sz="1400" b="1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fuzzy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GB" sz="1400" b="1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crisp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of each rule depending on the firing strength. 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616325" algn="l"/>
              </a:tabLst>
            </a:pP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Aggregate the qualified consequents to produce a crisp output. (This step is called </a:t>
            </a: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defuzzification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6847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ANFIS – Fuzzy Inference Systems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57D00-50C6-7D21-B888-1027CE8D2317}"/>
              </a:ext>
            </a:extLst>
          </p:cNvPr>
          <p:cNvSpPr txBox="1"/>
          <p:nvPr/>
        </p:nvSpPr>
        <p:spPr>
          <a:xfrm>
            <a:off x="186595" y="882582"/>
            <a:ext cx="867209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Several types of </a:t>
            </a:r>
            <a:r>
              <a:rPr lang="en-GB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fuzzy reasoning 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have been proposed in the literature, depending on the types of fuzzy reasoning and fuzzy if-then rules employed.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endParaRPr lang="en-GB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3852EAE-8486-AC4F-E7DF-65B9A7BC13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594" y="1417588"/>
            <a:ext cx="4567417" cy="24036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D9D50E-E7AE-03AC-9948-5852B6201B99}"/>
              </a:ext>
            </a:extLst>
          </p:cNvPr>
          <p:cNvSpPr txBox="1"/>
          <p:nvPr/>
        </p:nvSpPr>
        <p:spPr>
          <a:xfrm>
            <a:off x="5244942" y="1417588"/>
            <a:ext cx="34902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Type 1</a:t>
            </a:r>
          </a:p>
          <a:p>
            <a:pPr marL="358775" indent="-179388" algn="just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Monotonic output membership functions</a:t>
            </a:r>
          </a:p>
          <a:p>
            <a:pPr marL="358775" indent="-179388" algn="just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Induced c</a:t>
            </a:r>
            <a:r>
              <a:rPr lang="en-GB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risp output for each rule</a:t>
            </a:r>
          </a:p>
          <a:p>
            <a:pPr marL="358775" indent="-179388" algn="just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Weighted average</a:t>
            </a:r>
            <a:r>
              <a:rPr lang="en-GB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algn="just"/>
            <a:r>
              <a:rPr lang="en-GB" sz="1200" b="1" dirty="0">
                <a:solidFill>
                  <a:srgbClr val="FF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Type 2 </a:t>
            </a:r>
          </a:p>
          <a:p>
            <a:pPr marL="350837" indent="-171450" algn="just">
              <a:buFont typeface="Arial" panose="020B0604020202020204" pitchFamily="34" charset="0"/>
              <a:buChar char="•"/>
            </a:pPr>
            <a:r>
              <a:rPr lang="en-GB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Output membership functions</a:t>
            </a:r>
          </a:p>
          <a:p>
            <a:pPr marL="350837" indent="-171450" algn="just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Qualified fuzzy outputs</a:t>
            </a:r>
          </a:p>
          <a:p>
            <a:pPr marL="350837" indent="-171450" algn="just">
              <a:buFont typeface="Arial" panose="020B0604020202020204" pitchFamily="34" charset="0"/>
              <a:buChar char="•"/>
            </a:pPr>
            <a:r>
              <a:rPr lang="en-GB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“max” operation over qualified fuzzy outputs</a:t>
            </a:r>
          </a:p>
          <a:p>
            <a:pPr algn="just"/>
            <a:r>
              <a:rPr lang="en-GB" sz="1200" b="1" dirty="0">
                <a:solidFill>
                  <a:srgbClr val="FF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Type 3</a:t>
            </a:r>
          </a:p>
          <a:p>
            <a:pPr marL="358775" indent="-179388" algn="just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 l</a:t>
            </a:r>
            <a:r>
              <a:rPr lang="en-GB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inear combination of input variables plus a constant</a:t>
            </a:r>
          </a:p>
          <a:p>
            <a:pPr marL="358775" indent="-179388" algn="just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Weighted average of each rule’s output</a:t>
            </a:r>
            <a:r>
              <a:rPr lang="en-GB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07392-3FB4-2EA7-EB28-B514EA3F8856}"/>
              </a:ext>
            </a:extLst>
          </p:cNvPr>
          <p:cNvSpPr txBox="1"/>
          <p:nvPr/>
        </p:nvSpPr>
        <p:spPr>
          <a:xfrm>
            <a:off x="186594" y="3940050"/>
            <a:ext cx="86720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200" b="1" dirty="0">
                <a:solidFill>
                  <a:srgbClr val="FF0000"/>
                </a:solidFill>
              </a:rPr>
              <a:t>Note:</a:t>
            </a:r>
            <a:r>
              <a:rPr lang="en-GB" sz="1200" dirty="0"/>
              <a:t> most differences come from the specification of </a:t>
            </a:r>
            <a:r>
              <a:rPr lang="en-GB" sz="1200" b="1" dirty="0"/>
              <a:t>the consequent part </a:t>
            </a:r>
            <a:r>
              <a:rPr lang="en-GB" sz="1200" dirty="0"/>
              <a:t>(monotonically non-decreasing, bell-shaped, or crisp function) and thus the defuzzification schemes (weighted average, centroid of area) are also different.</a:t>
            </a:r>
          </a:p>
        </p:txBody>
      </p:sp>
    </p:spTree>
    <p:extLst>
      <p:ext uri="{BB962C8B-B14F-4D97-AF65-F5344CB8AC3E}">
        <p14:creationId xmlns:p14="http://schemas.microsoft.com/office/powerpoint/2010/main" val="491906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ANFIS – Fuzzy Inference Systems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57D00-50C6-7D21-B888-1027CE8D2317}"/>
              </a:ext>
            </a:extLst>
          </p:cNvPr>
          <p:cNvSpPr txBox="1"/>
          <p:nvPr/>
        </p:nvSpPr>
        <p:spPr>
          <a:xfrm>
            <a:off x="186595" y="882582"/>
            <a:ext cx="8672097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Due to their concise form, </a:t>
            </a:r>
            <a:r>
              <a:rPr lang="en-GB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fuzzy if-then rules 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GB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fuzzy inference systems 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GB" sz="14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fuzzy modelling 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or </a:t>
            </a:r>
            <a:r>
              <a:rPr lang="en-GB" sz="14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fuzzy identification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 are often employed to capture the </a:t>
            </a:r>
            <a:r>
              <a:rPr lang="en-GB" sz="1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imprecise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modes of reasoning that play an essential role in the human ability to make decisions in an environment of uncertainty and imprecision.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However, there are some basic limitations of this approach: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616325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 standard/automated methods exist for transforming human knowledge or experience into the rule base and database of a fuzzy inference system.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616325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There is a need for effective methods for tuning the membership functions (MF’s) so as to minimise the output error measure or maximize performance index.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endParaRPr lang="en-GB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77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ANFIS – Adaptive Networks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57D00-50C6-7D21-B888-1027CE8D2317}"/>
              </a:ext>
            </a:extLst>
          </p:cNvPr>
          <p:cNvSpPr txBox="1"/>
          <p:nvPr/>
        </p:nvSpPr>
        <p:spPr>
          <a:xfrm>
            <a:off x="186595" y="882582"/>
            <a:ext cx="8672097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r>
              <a:rPr lang="en-GB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adaptive network 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 in fact a superset of all kinds of feedforward neural networks with supervised learning capability. 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616325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 adaptive network, as its name implies, is a network structure consisting of </a:t>
            </a:r>
            <a:r>
              <a:rPr lang="en-GB" sz="1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nodes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GB" sz="1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directional links 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through which the nodes are connected.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616325" algn="l"/>
              </a:tabLst>
            </a:pPr>
            <a:r>
              <a:rPr lang="en-GB" sz="1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art or all of the nodes are </a:t>
            </a:r>
            <a:r>
              <a:rPr lang="en-GB" sz="1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adaptive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which means their outputs depend on the parameter(s) pertaining to these nodes.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616325" algn="l"/>
              </a:tabLst>
            </a:pPr>
            <a:r>
              <a:rPr lang="en-GB" sz="1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he </a:t>
            </a:r>
            <a:r>
              <a:rPr lang="en-GB" sz="1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learning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rule specifies how these parameters should be changed to minimise a prescribed error measure.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endParaRPr lang="en-GB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basic learning rule of adaptive networks is based on the gradient descent and the chain rule, which was proposed by </a:t>
            </a:r>
            <a:r>
              <a:rPr lang="en-GB" sz="14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Werbos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in the 1970’s. However, due to the state of artificial neural network research at that time, </a:t>
            </a:r>
            <a:r>
              <a:rPr lang="en-GB" sz="14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Werbos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’ early work failed to receive the attention it deserved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endParaRPr lang="en-GB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5965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7D2C-8F68-41CE-8327-BEFC90856A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GB" sz="25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ANFIS – Adaptive Networks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C3D74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57D00-50C6-7D21-B888-1027CE8D2317}"/>
              </a:ext>
            </a:extLst>
          </p:cNvPr>
          <p:cNvSpPr txBox="1"/>
          <p:nvPr/>
        </p:nvSpPr>
        <p:spPr>
          <a:xfrm>
            <a:off x="186595" y="852497"/>
            <a:ext cx="867209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 adaptive network is a </a:t>
            </a:r>
            <a:r>
              <a:rPr lang="en-GB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multilayer feedforward network </a:t>
            </a:r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 which each node performs a particular function (node function) on incoming signals as well as a set of parameters pertaining to this node.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3616325" algn="l"/>
              </a:tabLst>
            </a:pPr>
            <a:endParaRPr lang="en-GB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14:cNvPr>
              <p14:cNvContentPartPr/>
              <p14:nvPr/>
            </p14:nvContentPartPr>
            <p14:xfrm>
              <a:off x="8172704" y="3313753"/>
              <a:ext cx="540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07542-4399-4BEF-9A96-29C524127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8384" y="3309433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14:cNvPr>
              <p14:cNvContentPartPr/>
              <p14:nvPr/>
            </p14:nvContentPartPr>
            <p14:xfrm>
              <a:off x="7996924" y="3283399"/>
              <a:ext cx="1692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FACEA-7831-0CAF-6F4F-2F7AE5B35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2604" y="3279079"/>
                <a:ext cx="25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DD92E-7559-87F9-3884-18ED0EB1C668}"/>
              </a:ext>
            </a:extLst>
          </p:cNvPr>
          <p:cNvGrpSpPr/>
          <p:nvPr/>
        </p:nvGrpSpPr>
        <p:grpSpPr>
          <a:xfrm>
            <a:off x="8068564" y="3298879"/>
            <a:ext cx="38520" cy="11880"/>
            <a:chOff x="8068564" y="3298879"/>
            <a:chExt cx="38520" cy="1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14:cNvPr>
                <p14:cNvContentPartPr/>
                <p14:nvPr/>
              </p14:nvContentPartPr>
              <p14:xfrm>
                <a:off x="8068564" y="3304639"/>
                <a:ext cx="11160" cy="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42872-7151-3AA9-2C99-EB786E0E2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4244" y="3300319"/>
                  <a:ext cx="19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14:cNvPr>
                <p14:cNvContentPartPr/>
                <p14:nvPr/>
              </p14:nvContentPartPr>
              <p14:xfrm>
                <a:off x="8095924" y="3298879"/>
                <a:ext cx="1116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47DA4-52EA-7FEB-C220-1ABD0FF5B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1604" y="329455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14:cNvPr>
              <p14:cNvContentPartPr/>
              <p14:nvPr/>
            </p14:nvContentPartPr>
            <p14:xfrm>
              <a:off x="8235244" y="3285559"/>
              <a:ext cx="900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3CB4C-5F5D-1C30-42AC-6FBF75D1B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0924" y="3281239"/>
                <a:ext cx="17640" cy="16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E3C91E9-8643-B203-94D3-55ED5F51DC9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43798" y="1377920"/>
            <a:ext cx="4656403" cy="1472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EC8CEF-C0F3-017E-F0B2-3FBD5126BE9D}"/>
              </a:ext>
            </a:extLst>
          </p:cNvPr>
          <p:cNvSpPr txBox="1"/>
          <p:nvPr/>
        </p:nvSpPr>
        <p:spPr>
          <a:xfrm>
            <a:off x="186595" y="2929092"/>
            <a:ext cx="8672097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A square node (</a:t>
            </a:r>
            <a:r>
              <a:rPr lang="en-GB" b="1" dirty="0">
                <a:solidFill>
                  <a:srgbClr val="FF0000"/>
                </a:solidFill>
              </a:rPr>
              <a:t>adaptive </a:t>
            </a:r>
            <a:r>
              <a:rPr lang="en-GB" dirty="0"/>
              <a:t>node) has parameters while a circle node (</a:t>
            </a:r>
            <a:r>
              <a:rPr lang="en-GB" b="1" dirty="0">
                <a:solidFill>
                  <a:srgbClr val="FF0000"/>
                </a:solidFill>
              </a:rPr>
              <a:t>fixed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node) has none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The parameter set of an adaptive network is the union of the parameter sets of each adaptive node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These parameters are updated according to given training data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Note that the links in an adaptive network only indicate the flow direction of signals between nodes; no weights are associated with the links</a:t>
            </a:r>
          </a:p>
        </p:txBody>
      </p:sp>
    </p:spTree>
    <p:extLst>
      <p:ext uri="{BB962C8B-B14F-4D97-AF65-F5344CB8AC3E}">
        <p14:creationId xmlns:p14="http://schemas.microsoft.com/office/powerpoint/2010/main" val="431968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hannel 4 1">
      <a:dk1>
        <a:srgbClr val="000000"/>
      </a:dk1>
      <a:lt1>
        <a:srgbClr val="FFFFFF"/>
      </a:lt1>
      <a:dk2>
        <a:srgbClr val="585858"/>
      </a:dk2>
      <a:lt2>
        <a:srgbClr val="FFFFFF"/>
      </a:lt2>
      <a:accent1>
        <a:srgbClr val="6D2B83"/>
      </a:accent1>
      <a:accent2>
        <a:srgbClr val="D0091D"/>
      </a:accent2>
      <a:accent3>
        <a:srgbClr val="FFD611"/>
      </a:accent3>
      <a:accent4>
        <a:srgbClr val="85B6E2"/>
      </a:accent4>
      <a:accent5>
        <a:srgbClr val="62CBC5"/>
      </a:accent5>
      <a:accent6>
        <a:srgbClr val="7F7878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Queen Mary">
      <a:dk1>
        <a:srgbClr val="21386A"/>
      </a:dk1>
      <a:lt1>
        <a:sysClr val="window" lastClr="FFFFFF"/>
      </a:lt1>
      <a:dk2>
        <a:srgbClr val="21386A"/>
      </a:dk2>
      <a:lt2>
        <a:srgbClr val="D8D8D8"/>
      </a:lt2>
      <a:accent1>
        <a:srgbClr val="123181"/>
      </a:accent1>
      <a:accent2>
        <a:srgbClr val="792273"/>
      </a:accent2>
      <a:accent3>
        <a:srgbClr val="2DB8C5"/>
      </a:accent3>
      <a:accent4>
        <a:srgbClr val="CDA60C"/>
      </a:accent4>
      <a:accent5>
        <a:srgbClr val="BD1C1C"/>
      </a:accent5>
      <a:accent6>
        <a:srgbClr val="73B82B"/>
      </a:accent6>
      <a:hlink>
        <a:srgbClr val="E6007E"/>
      </a:hlink>
      <a:folHlink>
        <a:srgbClr val="2DB8C5"/>
      </a:folHlink>
    </a:clrScheme>
    <a:fontScheme name="Queen M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368CCBB75DFF4FBBF35D2CFE6FAFE5" ma:contentTypeVersion="13" ma:contentTypeDescription="Create a new document." ma:contentTypeScope="" ma:versionID="f1311ced04cfc325e5928d5533fce59e">
  <xsd:schema xmlns:xsd="http://www.w3.org/2001/XMLSchema" xmlns:xs="http://www.w3.org/2001/XMLSchema" xmlns:p="http://schemas.microsoft.com/office/2006/metadata/properties" xmlns:ns2="ae20048c-4bd1-477c-818b-309dfd2ea730" xmlns:ns3="ec8e96b7-88f6-4348-9ed3-1857a504f459" targetNamespace="http://schemas.microsoft.com/office/2006/metadata/properties" ma:root="true" ma:fieldsID="5849b0596d969c419648485de5277e80" ns2:_="" ns3:_="">
    <xsd:import namespace="ae20048c-4bd1-477c-818b-309dfd2ea730"/>
    <xsd:import namespace="ec8e96b7-88f6-4348-9ed3-1857a504f4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20048c-4bd1-477c-818b-309dfd2ea7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8e96b7-88f6-4348-9ed3-1857a504f45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c8e96b7-88f6-4348-9ed3-1857a504f459">
      <UserInfo>
        <DisplayName>Stuart Richard Peters</DisplayName>
        <AccountId>249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73B0BFE-8693-41A1-8146-1F50DBFC88B0}">
  <ds:schemaRefs>
    <ds:schemaRef ds:uri="ae20048c-4bd1-477c-818b-309dfd2ea730"/>
    <ds:schemaRef ds:uri="ec8e96b7-88f6-4348-9ed3-1857a504f45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DB8F29C-7E3B-4051-A5EC-36F526E487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2CF83C-B74F-48F2-8ECA-3B65423852EE}">
  <ds:schemaRefs>
    <ds:schemaRef ds:uri="http://schemas.microsoft.com/office/2006/metadata/properties"/>
    <ds:schemaRef ds:uri="http://schemas.microsoft.com/office/infopath/2007/PartnerControls"/>
    <ds:schemaRef ds:uri="ec8e96b7-88f6-4348-9ed3-1857a504f45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2742</Words>
  <Application>Microsoft Office PowerPoint</Application>
  <PresentationFormat>On-screen Show (16:9)</PresentationFormat>
  <Paragraphs>317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4 Text</vt:lpstr>
      <vt:lpstr>Channel 4 Chadwick</vt:lpstr>
      <vt:lpstr>Arial</vt:lpstr>
      <vt:lpstr>Calibri</vt:lpstr>
      <vt:lpstr>Calibri Light</vt:lpstr>
      <vt:lpstr>Cambria Math</vt:lpstr>
      <vt:lpstr>Courier New</vt:lpstr>
      <vt:lpstr>Symbol</vt:lpstr>
      <vt:lpstr>Times New Roman</vt:lpstr>
      <vt:lpstr>Wingdings</vt:lpstr>
      <vt:lpstr>Office Theme</vt:lpstr>
      <vt:lpstr>1_Custom Design</vt:lpstr>
      <vt:lpstr>2_Custom Design</vt:lpstr>
      <vt:lpstr>EMS702UP Statistical Thinking and Applied Machine Learning  </vt:lpstr>
      <vt:lpstr>Hybrid Intelligent Systems</vt:lpstr>
      <vt:lpstr>Hybrid Intelligent Systems</vt:lpstr>
      <vt:lpstr>ANFIS – Fuzzy Inference Systems</vt:lpstr>
      <vt:lpstr>ANFIS – Fuzzy Inference Systems</vt:lpstr>
      <vt:lpstr>ANFIS – Fuzzy Inference Systems</vt:lpstr>
      <vt:lpstr>ANFIS – Fuzzy Inference Systems</vt:lpstr>
      <vt:lpstr>ANFIS – Adaptive Networks</vt:lpstr>
      <vt:lpstr>ANFIS – Adaptive Networks</vt:lpstr>
      <vt:lpstr>ANFIS – Adaptive Networks</vt:lpstr>
      <vt:lpstr>ANFIS – Adaptive Networks</vt:lpstr>
      <vt:lpstr>ANFIS – Adaptive Networks</vt:lpstr>
      <vt:lpstr>ANFIS – ANFIS Architecture</vt:lpstr>
      <vt:lpstr>ANFIS – ANFIS Architecture</vt:lpstr>
      <vt:lpstr>ANFIS – ANFIS Hybrid Learning Rule</vt:lpstr>
      <vt:lpstr>ANFIS</vt:lpstr>
      <vt:lpstr>ANFIS – Initial Construct via Grid Partition</vt:lpstr>
      <vt:lpstr>ANFIS – Initial Construct via Clustering </vt:lpstr>
      <vt:lpstr>Ensemble Learning – Introduction </vt:lpstr>
      <vt:lpstr>Ensemble Learning – Introduction </vt:lpstr>
      <vt:lpstr>Ensemble Learning – Introduction</vt:lpstr>
      <vt:lpstr>Ensemble Learning – Introduction </vt:lpstr>
      <vt:lpstr>Ensemble Learning – Bagging</vt:lpstr>
      <vt:lpstr>Ensemble Learning – Bagging</vt:lpstr>
      <vt:lpstr>Ensemble Learning – Bagging</vt:lpstr>
      <vt:lpstr>Ensemble Learning – Bagging</vt:lpstr>
      <vt:lpstr>Ensemble Learning – Bagging</vt:lpstr>
      <vt:lpstr>Ensemble Learning – Bagging</vt:lpstr>
      <vt:lpstr>Ensemble Learning – Bagging</vt:lpstr>
      <vt:lpstr>Ensemble Learning – Boosting</vt:lpstr>
      <vt:lpstr>Ensemble Learning – Boosting</vt:lpstr>
      <vt:lpstr>Ensemble Learning – Boosting</vt:lpstr>
      <vt:lpstr>Ensemble Learning – Boosting</vt:lpstr>
      <vt:lpstr>Ensemble Learning – Boosting</vt:lpstr>
      <vt:lpstr>Reference</vt:lpstr>
      <vt:lpstr>End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J</dc:creator>
  <cp:lastModifiedBy>Jun Chen</cp:lastModifiedBy>
  <cp:revision>749</cp:revision>
  <dcterms:created xsi:type="dcterms:W3CDTF">2020-06-18T12:08:25Z</dcterms:created>
  <dcterms:modified xsi:type="dcterms:W3CDTF">2023-12-06T11:28:05Z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0x010100E1368CCBB75DFF4FBBF35D2CFE6FAFE5</vt:lpwstr>
  </property>
</Properties>
</file>